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2"/>
  </p:notesMasterIdLst>
  <p:sldIdLst>
    <p:sldId id="256" r:id="rId5"/>
    <p:sldId id="270" r:id="rId6"/>
    <p:sldId id="257" r:id="rId7"/>
    <p:sldId id="260" r:id="rId8"/>
    <p:sldId id="261" r:id="rId9"/>
    <p:sldId id="290" r:id="rId10"/>
    <p:sldId id="292" r:id="rId11"/>
    <p:sldId id="291" r:id="rId12"/>
    <p:sldId id="264" r:id="rId13"/>
    <p:sldId id="271" r:id="rId14"/>
    <p:sldId id="259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280" r:id="rId26"/>
    <p:sldId id="284" r:id="rId27"/>
    <p:sldId id="286" r:id="rId28"/>
    <p:sldId id="287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8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8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8" algn="l" defTabSz="9142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B14DA3-EA1C-D346-E3A1-AE51482C7B0B}" v="354" dt="2024-11-07T15:54:47.423"/>
    <p1510:client id="{5D7DA431-4B6A-CA79-E22B-C4266E5E1321}" v="97" dt="2024-11-07T16:34:10.901"/>
    <p1510:client id="{84D420D8-49FC-ECA2-52A4-8370584FB0A3}" v="19" dt="2024-11-07T15:55:05.939"/>
    <p1510:client id="{CA6C9400-5484-4F04-AD20-C0FAE8BC6659}" v="101" dt="2024-11-08T08:41:49.4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ADC03-6D0F-4A7D-9E58-FCA2BBC3149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9EA03-D0AC-4C30-A510-3048C22E8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1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9EA03-D0AC-4C30-A510-3048C22E80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64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8080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0687-F0A6-4844-9D0E-4A71047B582E}" type="datetime1">
              <a:rPr lang="en-GB" smtClean="0"/>
              <a:t>12/11/2024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007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F13F3-5CA4-464A-A58E-B619976AB19A}" type="datetime1">
              <a:rPr lang="en-GB" smtClean="0"/>
              <a:t>12/11/2024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02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0203B-5407-419A-8A7D-10870893C35F}" type="datetime1">
              <a:rPr lang="en-GB" smtClean="0"/>
              <a:t>12/11/2024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12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5848B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E0BBC2-331D-455A-8F34-6CACAAA7B272}" type="datetime1">
              <a:rPr lang="en-GB" smtClean="0"/>
              <a:pPr/>
              <a:t>12/11/2024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3D6EC1-CEF0-44B9-AC69-1554EEB371D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427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4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9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9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2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4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9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96F3C-EA11-4B8E-A5D6-898715DAA61A}" type="datetime1">
              <a:rPr lang="en-GB" smtClean="0"/>
              <a:t>12/11/2024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70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08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95130"/>
            <a:ext cx="5181600" cy="40818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95129"/>
            <a:ext cx="5181600" cy="4081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2CF6-A011-4145-8138-B18222BE784F}" type="datetime1">
              <a:rPr lang="en-GB" smtClean="0"/>
              <a:t>12/11/2024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018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6776"/>
            <a:ext cx="10515600" cy="823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1" y="1857375"/>
            <a:ext cx="5157787" cy="647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46" indent="0">
              <a:buNone/>
              <a:defRPr sz="2000" b="1"/>
            </a:lvl2pPr>
            <a:lvl3pPr marL="914492" indent="0">
              <a:buNone/>
              <a:defRPr sz="1800" b="1"/>
            </a:lvl3pPr>
            <a:lvl4pPr marL="1371738" indent="0">
              <a:buNone/>
              <a:defRPr sz="1600" b="1"/>
            </a:lvl4pPr>
            <a:lvl5pPr marL="1828983" indent="0">
              <a:buNone/>
              <a:defRPr sz="1600" b="1"/>
            </a:lvl5pPr>
            <a:lvl6pPr marL="2286228" indent="0">
              <a:buNone/>
              <a:defRPr sz="1600" b="1"/>
            </a:lvl6pPr>
            <a:lvl7pPr marL="2743475" indent="0">
              <a:buNone/>
              <a:defRPr sz="1600" b="1"/>
            </a:lvl7pPr>
            <a:lvl8pPr marL="3200720" indent="0">
              <a:buNone/>
              <a:defRPr sz="1600" b="1"/>
            </a:lvl8pPr>
            <a:lvl9pPr marL="365796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57375"/>
            <a:ext cx="5183188" cy="647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46" indent="0">
              <a:buNone/>
              <a:defRPr sz="2000" b="1"/>
            </a:lvl2pPr>
            <a:lvl3pPr marL="914492" indent="0">
              <a:buNone/>
              <a:defRPr sz="1800" b="1"/>
            </a:lvl3pPr>
            <a:lvl4pPr marL="1371738" indent="0">
              <a:buNone/>
              <a:defRPr sz="1600" b="1"/>
            </a:lvl4pPr>
            <a:lvl5pPr marL="1828983" indent="0">
              <a:buNone/>
              <a:defRPr sz="1600" b="1"/>
            </a:lvl5pPr>
            <a:lvl6pPr marL="2286228" indent="0">
              <a:buNone/>
              <a:defRPr sz="1600" b="1"/>
            </a:lvl6pPr>
            <a:lvl7pPr marL="2743475" indent="0">
              <a:buNone/>
              <a:defRPr sz="1600" b="1"/>
            </a:lvl7pPr>
            <a:lvl8pPr marL="3200720" indent="0">
              <a:buNone/>
              <a:defRPr sz="1600" b="1"/>
            </a:lvl8pPr>
            <a:lvl9pPr marL="365796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76141-2144-4216-A5D8-625EEC9D46A7}" type="datetime1">
              <a:rPr lang="en-GB" smtClean="0"/>
              <a:t>12/11/2024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579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31884-8841-474E-B980-3663B77BB24B}" type="datetime1">
              <a:rPr lang="en-GB" smtClean="0"/>
              <a:t>12/11/2024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90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E740A-6F50-4770-9109-746EC93EBE8F}" type="datetime1">
              <a:rPr lang="en-GB" smtClean="0"/>
              <a:t>12/11/2024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016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987428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46" indent="0">
              <a:buNone/>
              <a:defRPr sz="1400"/>
            </a:lvl2pPr>
            <a:lvl3pPr marL="914492" indent="0">
              <a:buNone/>
              <a:defRPr sz="1200"/>
            </a:lvl3pPr>
            <a:lvl4pPr marL="1371738" indent="0">
              <a:buNone/>
              <a:defRPr sz="1000"/>
            </a:lvl4pPr>
            <a:lvl5pPr marL="1828983" indent="0">
              <a:buNone/>
              <a:defRPr sz="1000"/>
            </a:lvl5pPr>
            <a:lvl6pPr marL="2286228" indent="0">
              <a:buNone/>
              <a:defRPr sz="1000"/>
            </a:lvl6pPr>
            <a:lvl7pPr marL="2743475" indent="0">
              <a:buNone/>
              <a:defRPr sz="1000"/>
            </a:lvl7pPr>
            <a:lvl8pPr marL="3200720" indent="0">
              <a:buNone/>
              <a:defRPr sz="1000"/>
            </a:lvl8pPr>
            <a:lvl9pPr marL="365796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33542-D7FF-4C5D-BCD1-FC068661ADB1}" type="datetime1">
              <a:rPr lang="en-GB" smtClean="0"/>
              <a:t>12/11/2024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82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46" indent="0">
              <a:buNone/>
              <a:defRPr sz="2800"/>
            </a:lvl2pPr>
            <a:lvl3pPr marL="914492" indent="0">
              <a:buNone/>
              <a:defRPr sz="2400"/>
            </a:lvl3pPr>
            <a:lvl4pPr marL="1371738" indent="0">
              <a:buNone/>
              <a:defRPr sz="2000"/>
            </a:lvl4pPr>
            <a:lvl5pPr marL="1828983" indent="0">
              <a:buNone/>
              <a:defRPr sz="2000"/>
            </a:lvl5pPr>
            <a:lvl6pPr marL="2286228" indent="0">
              <a:buNone/>
              <a:defRPr sz="2000"/>
            </a:lvl6pPr>
            <a:lvl7pPr marL="2743475" indent="0">
              <a:buNone/>
              <a:defRPr sz="2000"/>
            </a:lvl7pPr>
            <a:lvl8pPr marL="3200720" indent="0">
              <a:buNone/>
              <a:defRPr sz="2000"/>
            </a:lvl8pPr>
            <a:lvl9pPr marL="3657966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46" indent="0">
              <a:buNone/>
              <a:defRPr sz="1400"/>
            </a:lvl2pPr>
            <a:lvl3pPr marL="914492" indent="0">
              <a:buNone/>
              <a:defRPr sz="1200"/>
            </a:lvl3pPr>
            <a:lvl4pPr marL="1371738" indent="0">
              <a:buNone/>
              <a:defRPr sz="1000"/>
            </a:lvl4pPr>
            <a:lvl5pPr marL="1828983" indent="0">
              <a:buNone/>
              <a:defRPr sz="1000"/>
            </a:lvl5pPr>
            <a:lvl6pPr marL="2286228" indent="0">
              <a:buNone/>
              <a:defRPr sz="1000"/>
            </a:lvl6pPr>
            <a:lvl7pPr marL="2743475" indent="0">
              <a:buNone/>
              <a:defRPr sz="1000"/>
            </a:lvl7pPr>
            <a:lvl8pPr marL="3200720" indent="0">
              <a:buNone/>
              <a:defRPr sz="1000"/>
            </a:lvl8pPr>
            <a:lvl9pPr marL="365796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70A37-54E1-46AB-854A-7F4CAEAC5932}" type="datetime1">
              <a:rPr lang="en-GB" smtClean="0"/>
              <a:t>12/11/2024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903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228232"/>
            <a:ext cx="10515600" cy="76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75030"/>
            <a:ext cx="10515600" cy="4001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C18046E-BA9B-4548-A8AC-F9F2F702B23B}" type="datetime1">
              <a:rPr lang="en-GB" smtClean="0"/>
              <a:pPr/>
              <a:t>12/11/2024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00000"/>
                </a:solidFill>
              </a:defRPr>
            </a:lvl1pPr>
          </a:lstStyle>
          <a:p>
            <a:r>
              <a:rPr lang="en-GB"/>
              <a:t>KIẾN THỨC - KỸ NĂNG - SÁNG TẠO - HỘI NHẬP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AA3D6EC1-CEF0-44B9-AC69-1554EEB371D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F9058A-D643-E990-0257-69C3B7F9EF2C}"/>
              </a:ext>
            </a:extLst>
          </p:cNvPr>
          <p:cNvSpPr txBox="1">
            <a:spLocks/>
          </p:cNvSpPr>
          <p:nvPr/>
        </p:nvSpPr>
        <p:spPr>
          <a:xfrm>
            <a:off x="5344358" y="228539"/>
            <a:ext cx="6847642" cy="689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400" b="1">
                <a:solidFill>
                  <a:srgbClr val="008080"/>
                </a:solidFill>
              </a:rPr>
              <a:t>TRƯỜNG ĐẠI HỌC GIAO THÔNG VẬN TẢI </a:t>
            </a:r>
            <a:br>
              <a:rPr lang="en-US" sz="2400" b="1">
                <a:solidFill>
                  <a:srgbClr val="008080"/>
                </a:solidFill>
              </a:rPr>
            </a:br>
            <a:r>
              <a:rPr lang="en-US" sz="2400" b="1">
                <a:solidFill>
                  <a:srgbClr val="008080"/>
                </a:solidFill>
              </a:rPr>
              <a:t>THÀNH PHỐ HỒ CHÍ MINH</a:t>
            </a:r>
            <a:endParaRPr lang="en-GB" sz="2400" b="1"/>
          </a:p>
        </p:txBody>
      </p:sp>
    </p:spTree>
    <p:extLst>
      <p:ext uri="{BB962C8B-B14F-4D97-AF65-F5344CB8AC3E}">
        <p14:creationId xmlns:p14="http://schemas.microsoft.com/office/powerpoint/2010/main" val="3760992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5848B"/>
          </a:solidFill>
          <a:latin typeface="Segoe UI Black" panose="020B0A02040204020203" pitchFamily="34" charset="0"/>
          <a:ea typeface="Segoe UI Black" panose="020B0A02040204020203" pitchFamily="34" charset="0"/>
          <a:cs typeface="Times New Roman" panose="02020603050405020304" pitchFamily="18" charset="0"/>
        </a:defRPr>
      </a:lvl1pPr>
    </p:titleStyle>
    <p:bodyStyle>
      <a:lvl1pPr marL="228623" indent="-228623" algn="l" defTabSz="91449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68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114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360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606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852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98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343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88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2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5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B627A-9702-0686-1D7F-1074E24BC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50029"/>
            <a:ext cx="9398000" cy="2387600"/>
          </a:xfrm>
        </p:spPr>
        <p:txBody>
          <a:bodyPr>
            <a:normAutofit fontScale="90000"/>
          </a:bodyPr>
          <a:lstStyle/>
          <a:p>
            <a:r>
              <a:rPr lang="vi-VN"/>
              <a:t>THIẾT KẾ MẠNG </a:t>
            </a:r>
            <a:br>
              <a:rPr lang="vi-VN"/>
            </a:br>
            <a:r>
              <a:rPr lang="vi-VN"/>
              <a:t>CHO 3 CƠ SỞ </a:t>
            </a:r>
            <a:r>
              <a:rPr lang="en-US"/>
              <a:t>- </a:t>
            </a:r>
            <a:r>
              <a:rPr lang="vi-VN"/>
              <a:t>TRƯỜNG ĐẠI HỌC GIAO THÔNG VẬN TẢI TP.HCM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87D3B1-66B2-08D5-B7C5-69C4E937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28147"/>
            <a:ext cx="9144000" cy="22160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Segoe UI Black"/>
                <a:ea typeface="Segoe UI Black"/>
                <a:cs typeface="Times New Roman"/>
              </a:rPr>
              <a:t>Nhóm: 1</a:t>
            </a:r>
          </a:p>
          <a:p>
            <a:r>
              <a:rPr lang="vi-VN">
                <a:latin typeface="Segoe UI Black"/>
                <a:ea typeface="Segoe UI Black"/>
                <a:cs typeface="Times New Roman"/>
              </a:rPr>
              <a:t>Sinh viên thực hiện:</a:t>
            </a:r>
          </a:p>
          <a:p>
            <a:endParaRPr lang="vi-VN">
              <a:cs typeface="Times New Roman"/>
            </a:endParaRPr>
          </a:p>
          <a:p>
            <a:pPr>
              <a:lnSpc>
                <a:spcPct val="70000"/>
              </a:lnSpc>
            </a:pPr>
            <a:endParaRPr lang="vi-VN"/>
          </a:p>
          <a:p>
            <a:endParaRPr lang="vi-VN">
              <a:cs typeface="Times New Roman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D6EB04-434C-D4F7-0FF8-B020CD079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117851"/>
              </p:ext>
            </p:extLst>
          </p:nvPr>
        </p:nvGraphicFramePr>
        <p:xfrm>
          <a:off x="1767840" y="4290748"/>
          <a:ext cx="865632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0080">
                  <a:extLst>
                    <a:ext uri="{9D8B030D-6E8A-4147-A177-3AD203B41FA5}">
                      <a16:colId xmlns:a16="http://schemas.microsoft.com/office/drawing/2014/main" val="1554722452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134120557"/>
                    </a:ext>
                  </a:extLst>
                </a:gridCol>
                <a:gridCol w="2885440">
                  <a:extLst>
                    <a:ext uri="{9D8B030D-6E8A-4147-A177-3AD203B41FA5}">
                      <a16:colId xmlns:a16="http://schemas.microsoft.com/office/drawing/2014/main" val="3213908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Huỳnh Nguyễn Quốc Bảo</a:t>
                      </a:r>
                      <a:endParaRPr lang="en-US" sz="20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22H1120002</a:t>
                      </a:r>
                      <a:endParaRPr lang="en-US" sz="20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CN22CLCA</a:t>
                      </a:r>
                      <a:endParaRPr lang="en-US" sz="20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372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0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Trần</a:t>
                      </a:r>
                      <a:r>
                        <a:rPr lang="en-US" sz="20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Đăng</a:t>
                      </a:r>
                      <a:r>
                        <a:rPr lang="en-US" sz="20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Nam</a:t>
                      </a:r>
                      <a:endParaRPr lang="en-US" sz="20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22H1120016</a:t>
                      </a:r>
                      <a:endParaRPr lang="en-US" sz="20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CN22CLCA</a:t>
                      </a:r>
                      <a:endParaRPr lang="en-US" sz="20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2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0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Phạm</a:t>
                      </a:r>
                      <a:r>
                        <a:rPr lang="en-US" sz="20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Thanh Trúc</a:t>
                      </a:r>
                      <a:endParaRPr lang="en-US" sz="20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22H1120055</a:t>
                      </a:r>
                      <a:endParaRPr lang="en-US" sz="20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CN22CLCB</a:t>
                      </a:r>
                      <a:endParaRPr lang="en-US" sz="20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001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Nguyễn Lê Hiếu Nhi</a:t>
                      </a:r>
                      <a:endParaRPr lang="en-US" sz="20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22H1120046</a:t>
                      </a:r>
                      <a:endParaRPr lang="en-US" sz="20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0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CN22CLCB</a:t>
                      </a:r>
                      <a:endParaRPr lang="en-US" sz="20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159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Bùi Huy Hoàng</a:t>
                      </a:r>
                      <a:endParaRPr lang="en-US" sz="20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22H1120039</a:t>
                      </a:r>
                      <a:endParaRPr lang="en-US" sz="20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CN22CLCB</a:t>
                      </a:r>
                      <a:endParaRPr lang="en-US" sz="20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0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795992"/>
                  </a:ext>
                </a:extLst>
              </a:tr>
            </a:tbl>
          </a:graphicData>
        </a:graphic>
      </p:graphicFrame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8FEA62B-4A9D-E627-BDB5-324AA1FFA6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E0BBC2-331D-455A-8F34-6CACAAA7B272}" type="datetime1">
              <a:rPr lang="en-GB" smtClean="0"/>
              <a:pPr>
                <a:spcAft>
                  <a:spcPts val="600"/>
                </a:spcAft>
              </a:pPr>
              <a:t>12/11/2024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2153151-1FD7-F755-EB16-40C58EE4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KIẾN THỨC - KỸ NĂNG - SÁNG TẠO - HỘI NHẬP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21209FC-BE23-1650-677A-0CE362C05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783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66C6-A772-BA4D-BFF1-300F6C785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a dome and trees&#10;&#10;Description automatically generated">
            <a:extLst>
              <a:ext uri="{FF2B5EF4-FFF2-40B4-BE49-F238E27FC236}">
                <a16:creationId xmlns:a16="http://schemas.microsoft.com/office/drawing/2014/main" id="{12B13D70-E847-A205-81F6-0674B917C7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2" b="20634"/>
          <a:stretch/>
        </p:blipFill>
        <p:spPr>
          <a:xfrm>
            <a:off x="-1" y="6220"/>
            <a:ext cx="12164391" cy="6851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CD0F2C-2619-7019-36B3-1E8A7A0B9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8113" y="2592047"/>
            <a:ext cx="7888161" cy="1673906"/>
          </a:xfrm>
        </p:spPr>
        <p:txBody>
          <a:bodyPr>
            <a:normAutofit/>
          </a:bodyPr>
          <a:lstStyle/>
          <a:p>
            <a:r>
              <a:rPr lang="vi-VN"/>
              <a:t>THIẾT KẾ MẠNG LOGIC VÀ CHIA VLAN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5C0296E-1097-8E90-D2F8-D700BCECB1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E0BBC2-331D-455A-8F34-6CACAAA7B272}" type="datetime1">
              <a:rPr lang="en-GB" smtClean="0"/>
              <a:pPr>
                <a:spcAft>
                  <a:spcPts val="600"/>
                </a:spcAft>
              </a:pPr>
              <a:t>12/11/2024</a:t>
            </a:fld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676368F-FFE1-C32C-539B-C9501B514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KIẾN THỨC - KỸ NĂNG - SÁNG TẠO - HỘI NHẬP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7AEA7-792F-35BD-054A-79FD495D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4198552A-648B-CA99-2B21-F4E20FA6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6" t="11852" r="2387" b="5580"/>
          <a:stretch/>
        </p:blipFill>
        <p:spPr>
          <a:xfrm>
            <a:off x="12815070" y="2388621"/>
            <a:ext cx="8019372" cy="380898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2CA4EA-DF67-5E6A-057C-496B0C834394}"/>
              </a:ext>
            </a:extLst>
          </p:cNvPr>
          <p:cNvSpPr txBox="1"/>
          <p:nvPr/>
        </p:nvSpPr>
        <p:spPr>
          <a:xfrm>
            <a:off x="-4995443" y="1791632"/>
            <a:ext cx="4538371" cy="1420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VLAN cơ sở 1: </a:t>
            </a:r>
            <a:r>
              <a:rPr lang="vi-VN" sz="2000"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172.16.0.0/18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VLAN cơ sở 2: 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172.16.128.0/19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VLAN cơ sở 3: </a:t>
            </a:r>
            <a:r>
              <a:rPr lang="vi-VN" sz="2000"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172.16.64.0/18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9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202030C-DE6E-2236-7BB9-ED54739A4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5662"/>
            <a:ext cx="8363857" cy="767410"/>
          </a:xfrm>
        </p:spPr>
        <p:txBody>
          <a:bodyPr anchor="ctr">
            <a:normAutofit fontScale="90000"/>
          </a:bodyPr>
          <a:lstStyle/>
          <a:p>
            <a:r>
              <a:rPr lang="en-US" sz="3200"/>
              <a:t>2</a:t>
            </a:r>
            <a:r>
              <a:rPr lang="vi-VN" sz="3200"/>
              <a:t>. Thiết kế logic và VLAN tổng quan 3 cơ sở.</a:t>
            </a:r>
            <a:endParaRPr lang="en-US" sz="3200"/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D95471C2-C23F-D883-6A85-100E1A0E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6" t="11852" r="2387" b="5580"/>
          <a:stretch/>
        </p:blipFill>
        <p:spPr>
          <a:xfrm>
            <a:off x="2305246" y="2388621"/>
            <a:ext cx="8019372" cy="3808980"/>
          </a:xfrm>
          <a:prstGeom prst="rect">
            <a:avLst/>
          </a:prstGeo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076708C-6C44-7351-D23B-E1ED834734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9E0BBC2-331D-455A-8F34-6CACAAA7B272}" type="datetime1">
              <a:rPr lang="en-GB" smtClean="0"/>
              <a:pPr>
                <a:spcAft>
                  <a:spcPts val="600"/>
                </a:spcAft>
              </a:pPr>
              <a:t>12/11/2024</a:t>
            </a:fld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8CD2EF3-BD7D-2831-C908-33571DEC0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KIẾN THỨC - KỸ NĂNG - SÁNG TẠO - HỘI NHẬP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D6B3EA6-47F2-2874-F028-3DAFC1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11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08B0B-444A-AF7F-FCDB-58C9E48B4654}"/>
              </a:ext>
            </a:extLst>
          </p:cNvPr>
          <p:cNvSpPr txBox="1"/>
          <p:nvPr/>
        </p:nvSpPr>
        <p:spPr>
          <a:xfrm>
            <a:off x="838200" y="1791632"/>
            <a:ext cx="4538371" cy="1420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VLAN cơ sở 1: </a:t>
            </a:r>
            <a:r>
              <a:rPr lang="vi-VN" sz="2000"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172.16.0.0/18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VLAN cơ sở 2: 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172.16.128.0/19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VLAN cơ sở 3: </a:t>
            </a:r>
            <a:r>
              <a:rPr lang="vi-VN" sz="2000"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172.16.64.0/18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diagram of a network&#10;&#10;Description automatically generated">
            <a:extLst>
              <a:ext uri="{FF2B5EF4-FFF2-40B4-BE49-F238E27FC236}">
                <a16:creationId xmlns:a16="http://schemas.microsoft.com/office/drawing/2014/main" id="{89D5FF46-F1FE-BE43-95A0-A5072CF8B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3" t="14560" b="2930"/>
          <a:stretch/>
        </p:blipFill>
        <p:spPr>
          <a:xfrm>
            <a:off x="133751" y="-4883955"/>
            <a:ext cx="6009402" cy="42540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97C18B-5058-E7D6-6869-E838056637B4}"/>
              </a:ext>
            </a:extLst>
          </p:cNvPr>
          <p:cNvSpPr txBox="1"/>
          <p:nvPr/>
        </p:nvSpPr>
        <p:spPr>
          <a:xfrm>
            <a:off x="6143153" y="-4465098"/>
            <a:ext cx="6161315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10 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Văn </a:t>
            </a:r>
            <a:r>
              <a:rPr lang="en-US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phòng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Hành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chính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>
                <a:latin typeface="Arial (Body)"/>
                <a:ea typeface="Arial" panose="020B0604020202020204" pitchFamily="34" charset="0"/>
                <a:cs typeface="Times New Roman"/>
              </a:rPr>
              <a:t> 172.16.64.0/22</a:t>
            </a:r>
            <a:endParaRPr lang="en-US">
              <a:effectLst/>
              <a:latin typeface="Arial (Body)"/>
              <a:ea typeface="Arial" panose="020B0604020202020204" pitchFamily="34" charset="0"/>
              <a:cs typeface="Times New Roman"/>
            </a:endParaRPr>
          </a:p>
          <a:p>
            <a:pPr marL="799465" lvl="1" indent="-342900" algn="just">
              <a:buFont typeface="Symbol" panose="05050102010706020507" pitchFamily="18" charset="2"/>
              <a:buChar char=""/>
            </a:pPr>
            <a:r>
              <a:rPr lang="vi-VN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10A – Nhân sự:</a:t>
            </a:r>
            <a:r>
              <a:rPr lang="vi-VN">
                <a:latin typeface="Arial (Body)"/>
                <a:ea typeface="Arial" panose="020B0604020202020204" pitchFamily="34" charset="0"/>
                <a:cs typeface="Times New Roman"/>
              </a:rPr>
              <a:t> 172.16.64.0/25</a:t>
            </a:r>
            <a:endParaRPr lang="en-US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99465" lvl="1" indent="-342900" algn="just">
              <a:buFont typeface="Symbol" panose="05050102010706020507" pitchFamily="18" charset="2"/>
              <a:buChar char=""/>
            </a:pPr>
            <a:r>
              <a:rPr lang="vi-VN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10B – Công tác sinh viên:</a:t>
            </a:r>
            <a:r>
              <a:rPr lang="vi-VN">
                <a:latin typeface="Arial (Body)"/>
                <a:ea typeface="Arial" panose="020B0604020202020204" pitchFamily="34" charset="0"/>
                <a:cs typeface="Times New Roman"/>
              </a:rPr>
              <a:t> 172.16.64.128/25</a:t>
            </a:r>
            <a:endParaRPr lang="vi-VN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99465" lvl="1" indent="-342900" algn="just">
              <a:buFont typeface="Symbol" panose="05050102010706020507" pitchFamily="18" charset="2"/>
              <a:buChar char=""/>
            </a:pPr>
            <a:r>
              <a:rPr lang="vi-VN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10C – Phòng ban IT:</a:t>
            </a:r>
            <a:r>
              <a:rPr lang="vi-VN">
                <a:latin typeface="Arial (Body)"/>
                <a:ea typeface="Arial" panose="020B0604020202020204" pitchFamily="34" charset="0"/>
                <a:cs typeface="Times New Roman"/>
              </a:rPr>
              <a:t> 172.16.65.0/25</a:t>
            </a:r>
            <a:endParaRPr lang="vi-VN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99465" lvl="1" indent="-342900" algn="just">
              <a:buFont typeface="Symbol" panose="05050102010706020507" pitchFamily="18" charset="2"/>
              <a:buChar char=""/>
            </a:pPr>
            <a:r>
              <a:rPr lang="vi-VN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10D – Phòng kế toán:</a:t>
            </a:r>
            <a:r>
              <a:rPr lang="vi-VN">
                <a:latin typeface="Arial (Body)"/>
                <a:ea typeface="Arial" panose="020B0604020202020204" pitchFamily="34" charset="0"/>
                <a:cs typeface="Times New Roman"/>
              </a:rPr>
              <a:t> 172.16.65.128/25</a:t>
            </a:r>
            <a:endParaRPr lang="vi-VN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Symbol" panose="05050102010706020507" pitchFamily="18" charset="2"/>
              <a:buChar char="-"/>
            </a:pPr>
            <a:r>
              <a:rPr lang="en-US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20 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Phòng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học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>
                <a:latin typeface="Arial (Body)"/>
                <a:ea typeface="Arial" panose="020B0604020202020204" pitchFamily="34" charset="0"/>
                <a:cs typeface="Times New Roman"/>
              </a:rPr>
              <a:t> 172.16.0.0/18</a:t>
            </a:r>
            <a:endParaRPr lang="en-US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Symbol" panose="05050102010706020507" pitchFamily="18" charset="2"/>
              <a:buChar char="-"/>
            </a:pPr>
            <a:r>
              <a:rPr lang="en-US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30 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Phòng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máy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tính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>
                <a:latin typeface="Arial (Body)"/>
                <a:ea typeface="Arial" panose="020B0604020202020204" pitchFamily="34" charset="0"/>
                <a:cs typeface="Times New Roman"/>
              </a:rPr>
              <a:t> 172.16.70.0/23</a:t>
            </a:r>
            <a:endParaRPr lang="en-US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Symbol" panose="05050102010706020507" pitchFamily="18" charset="2"/>
              <a:buChar char="-"/>
            </a:pPr>
            <a:r>
              <a:rPr lang="en-US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40 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Thư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viện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>
                <a:latin typeface="Arial (Body)"/>
                <a:ea typeface="Arial" panose="020B0604020202020204" pitchFamily="34" charset="0"/>
                <a:cs typeface="Times New Roman"/>
              </a:rPr>
              <a:t> 172.16.72.0/25</a:t>
            </a:r>
            <a:endParaRPr lang="en-US">
              <a:effectLst/>
              <a:latin typeface="Arial (Body)"/>
              <a:ea typeface="Arial" panose="020B0604020202020204" pitchFamily="34" charset="0"/>
              <a:cs typeface="Times New Roman"/>
            </a:endParaRPr>
          </a:p>
          <a:p>
            <a:pPr marL="342900" indent="-342900" algn="just">
              <a:buFont typeface="Symbol" panose="05050102010706020507" pitchFamily="18" charset="2"/>
              <a:buChar char="-"/>
            </a:pPr>
            <a:r>
              <a:rPr lang="en-US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50 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Khách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: </a:t>
            </a:r>
            <a:r>
              <a:rPr lang="en-US">
                <a:latin typeface="Arial (Body)"/>
                <a:ea typeface="Arial" panose="020B0604020202020204" pitchFamily="34" charset="0"/>
                <a:cs typeface="Times New Roman"/>
              </a:rPr>
              <a:t>172.16.68.0/23</a:t>
            </a:r>
          </a:p>
          <a:p>
            <a:pPr marL="342900" indent="-342900" algn="just">
              <a:buFont typeface="Symbol" panose="05050102010706020507" pitchFamily="18" charset="2"/>
              <a:buChar char="-"/>
            </a:pPr>
            <a:r>
              <a:rPr lang="en-US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60 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Server: 3 servers</a:t>
            </a:r>
            <a:r>
              <a:rPr lang="en-US">
                <a:latin typeface="Arial (Body)"/>
                <a:ea typeface="Arial" panose="020B0604020202020204" pitchFamily="34" charset="0"/>
                <a:cs typeface="Times New Roman"/>
              </a:rPr>
              <a:t>  172.16.73.0/29</a:t>
            </a:r>
            <a:endParaRPr lang="en-US"/>
          </a:p>
          <a:p>
            <a:pPr marL="342900" indent="-342900" algn="just">
              <a:buFont typeface="Symbol" panose="05050102010706020507" pitchFamily="18" charset="2"/>
              <a:buChar char="-"/>
            </a:pPr>
            <a:r>
              <a:rPr lang="en-US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</a:t>
            </a:r>
            <a:r>
              <a:rPr lang="vi-VN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Đèo cả</a:t>
            </a:r>
            <a:r>
              <a:rPr lang="vi-VN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vi-VN">
                <a:latin typeface="Arial (Body)"/>
                <a:ea typeface="Arial" panose="020B0604020202020204" pitchFamily="34" charset="0"/>
                <a:cs typeface="Times New Roman"/>
              </a:rPr>
              <a:t> 172.16.72.128/25</a:t>
            </a:r>
            <a:endParaRPr lang="vi-VN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70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7475C-BB11-C129-1E7E-479A8D5A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2579EEE-17AA-577B-6C53-6767EC010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2332"/>
            <a:ext cx="10515600" cy="767410"/>
          </a:xfrm>
        </p:spPr>
        <p:txBody>
          <a:bodyPr anchor="ctr">
            <a:normAutofit/>
          </a:bodyPr>
          <a:lstStyle/>
          <a:p>
            <a:r>
              <a:rPr lang="en-US" sz="3200"/>
              <a:t>2</a:t>
            </a:r>
            <a:r>
              <a:rPr lang="vi-VN" sz="3200"/>
              <a:t>.</a:t>
            </a:r>
            <a:r>
              <a:rPr lang="en-US" sz="3200"/>
              <a:t>1</a:t>
            </a:r>
            <a:r>
              <a:rPr lang="vi-VN" sz="3200"/>
              <a:t> Thiết kế logic và VLAN tổng quan cơ sở 1.</a:t>
            </a:r>
            <a:endParaRPr lang="en-US" sz="320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4B5AFBE0-C3C8-034B-DAA8-4FB52720E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3" t="14560" b="2930"/>
          <a:stretch/>
        </p:blipFill>
        <p:spPr>
          <a:xfrm>
            <a:off x="133751" y="1913085"/>
            <a:ext cx="6009402" cy="42540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2D1C41B-302A-1FF6-68CE-5D8D75F4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E0BBC2-331D-455A-8F34-6CACAAA7B272}" type="datetime1">
              <a:rPr lang="en-GB" smtClean="0"/>
              <a:pPr>
                <a:spcAft>
                  <a:spcPts val="600"/>
                </a:spcAft>
              </a:pPr>
              <a:t>12/11/2024</a:t>
            </a:fld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F78633E-B429-1421-E062-C43F3670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KIẾN THỨC - KỸ NĂNG - SÁNG TẠO - HỘI NHẬP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62F45B3-F66F-9EC1-9600-83A81E8E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ADFFF-CAEA-BD26-DA63-2793DF459AB4}"/>
              </a:ext>
            </a:extLst>
          </p:cNvPr>
          <p:cNvSpPr txBox="1"/>
          <p:nvPr/>
        </p:nvSpPr>
        <p:spPr>
          <a:xfrm>
            <a:off x="6143153" y="2331942"/>
            <a:ext cx="6161315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10 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Văn </a:t>
            </a:r>
            <a:r>
              <a:rPr lang="en-US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phòng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Hành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chính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>
                <a:latin typeface="Arial (Body)"/>
                <a:ea typeface="Arial" panose="020B0604020202020204" pitchFamily="34" charset="0"/>
                <a:cs typeface="Times New Roman"/>
              </a:rPr>
              <a:t> 172.16.64.0/22</a:t>
            </a:r>
            <a:endParaRPr lang="en-US">
              <a:effectLst/>
              <a:latin typeface="Arial (Body)"/>
              <a:ea typeface="Arial" panose="020B0604020202020204" pitchFamily="34" charset="0"/>
              <a:cs typeface="Times New Roman"/>
            </a:endParaRPr>
          </a:p>
          <a:p>
            <a:pPr marL="799465" lvl="1" indent="-342900" algn="just">
              <a:buFont typeface="Symbol" panose="05050102010706020507" pitchFamily="18" charset="2"/>
              <a:buChar char=""/>
            </a:pPr>
            <a:r>
              <a:rPr lang="vi-VN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10A – Nhân sự:</a:t>
            </a:r>
            <a:r>
              <a:rPr lang="vi-VN">
                <a:latin typeface="Arial (Body)"/>
                <a:ea typeface="Arial" panose="020B0604020202020204" pitchFamily="34" charset="0"/>
                <a:cs typeface="Times New Roman"/>
              </a:rPr>
              <a:t> 172.16.64.0/25</a:t>
            </a:r>
            <a:endParaRPr lang="en-US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99465" lvl="1" indent="-342900" algn="just">
              <a:buFont typeface="Symbol" panose="05050102010706020507" pitchFamily="18" charset="2"/>
              <a:buChar char=""/>
            </a:pPr>
            <a:r>
              <a:rPr lang="vi-VN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10B – Công tác sinh viên:</a:t>
            </a:r>
            <a:r>
              <a:rPr lang="vi-VN">
                <a:latin typeface="Arial (Body)"/>
                <a:ea typeface="Arial" panose="020B0604020202020204" pitchFamily="34" charset="0"/>
                <a:cs typeface="Times New Roman"/>
              </a:rPr>
              <a:t> 172.16.64.128/25</a:t>
            </a:r>
            <a:endParaRPr lang="vi-VN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99465" lvl="1" indent="-342900" algn="just">
              <a:buFont typeface="Symbol" panose="05050102010706020507" pitchFamily="18" charset="2"/>
              <a:buChar char=""/>
            </a:pPr>
            <a:r>
              <a:rPr lang="vi-VN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10C – Phòng ban IT:</a:t>
            </a:r>
            <a:r>
              <a:rPr lang="vi-VN">
                <a:latin typeface="Arial (Body)"/>
                <a:ea typeface="Arial" panose="020B0604020202020204" pitchFamily="34" charset="0"/>
                <a:cs typeface="Times New Roman"/>
              </a:rPr>
              <a:t> 172.16.65.0/25</a:t>
            </a:r>
            <a:endParaRPr lang="vi-VN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99465" lvl="1" indent="-342900" algn="just">
              <a:buFont typeface="Symbol" panose="05050102010706020507" pitchFamily="18" charset="2"/>
              <a:buChar char=""/>
            </a:pPr>
            <a:r>
              <a:rPr lang="vi-VN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10D – Phòng kế toán:</a:t>
            </a:r>
            <a:r>
              <a:rPr lang="vi-VN">
                <a:latin typeface="Arial (Body)"/>
                <a:ea typeface="Arial" panose="020B0604020202020204" pitchFamily="34" charset="0"/>
                <a:cs typeface="Times New Roman"/>
              </a:rPr>
              <a:t> 172.16.65.128/25</a:t>
            </a:r>
            <a:endParaRPr lang="vi-VN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Symbol" panose="05050102010706020507" pitchFamily="18" charset="2"/>
              <a:buChar char="-"/>
            </a:pPr>
            <a:r>
              <a:rPr lang="en-US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20 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Phòng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học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>
                <a:latin typeface="Arial (Body)"/>
                <a:ea typeface="Arial" panose="020B0604020202020204" pitchFamily="34" charset="0"/>
                <a:cs typeface="Times New Roman"/>
              </a:rPr>
              <a:t> 172.16.0.0/18</a:t>
            </a:r>
            <a:endParaRPr lang="en-US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Symbol" panose="05050102010706020507" pitchFamily="18" charset="2"/>
              <a:buChar char="-"/>
            </a:pPr>
            <a:r>
              <a:rPr lang="en-US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30 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Phòng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máy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tính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>
                <a:latin typeface="Arial (Body)"/>
                <a:ea typeface="Arial" panose="020B0604020202020204" pitchFamily="34" charset="0"/>
                <a:cs typeface="Times New Roman"/>
              </a:rPr>
              <a:t> 172.16.70.0/23</a:t>
            </a:r>
            <a:endParaRPr lang="en-US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Symbol" panose="05050102010706020507" pitchFamily="18" charset="2"/>
              <a:buChar char="-"/>
            </a:pPr>
            <a:r>
              <a:rPr lang="en-US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40 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Thư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viện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>
                <a:latin typeface="Arial (Body)"/>
                <a:ea typeface="Arial" panose="020B0604020202020204" pitchFamily="34" charset="0"/>
                <a:cs typeface="Times New Roman"/>
              </a:rPr>
              <a:t> 172.16.72.0/25</a:t>
            </a:r>
            <a:endParaRPr lang="en-US">
              <a:effectLst/>
              <a:latin typeface="Arial (Body)"/>
              <a:ea typeface="Arial" panose="020B0604020202020204" pitchFamily="34" charset="0"/>
              <a:cs typeface="Times New Roman"/>
            </a:endParaRPr>
          </a:p>
          <a:p>
            <a:pPr marL="342900" indent="-342900" algn="just">
              <a:buFont typeface="Symbol" panose="05050102010706020507" pitchFamily="18" charset="2"/>
              <a:buChar char="-"/>
            </a:pPr>
            <a:r>
              <a:rPr lang="en-US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50 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Khách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: </a:t>
            </a:r>
            <a:r>
              <a:rPr lang="en-US">
                <a:latin typeface="Arial (Body)"/>
                <a:ea typeface="Arial" panose="020B0604020202020204" pitchFamily="34" charset="0"/>
                <a:cs typeface="Times New Roman"/>
              </a:rPr>
              <a:t>172.16.68.0/23</a:t>
            </a:r>
          </a:p>
          <a:p>
            <a:pPr marL="342900" indent="-342900" algn="just">
              <a:buFont typeface="Symbol" panose="05050102010706020507" pitchFamily="18" charset="2"/>
              <a:buChar char="-"/>
            </a:pPr>
            <a:r>
              <a:rPr lang="en-US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60 </a:t>
            </a:r>
            <a:r>
              <a:rPr lang="en-US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Server: 3 servers</a:t>
            </a:r>
            <a:r>
              <a:rPr lang="en-US">
                <a:latin typeface="Arial (Body)"/>
                <a:ea typeface="Arial" panose="020B0604020202020204" pitchFamily="34" charset="0"/>
                <a:cs typeface="Times New Roman"/>
              </a:rPr>
              <a:t>  172.16.73.0/29</a:t>
            </a:r>
            <a:endParaRPr lang="en-US"/>
          </a:p>
          <a:p>
            <a:pPr marL="342900" indent="-342900" algn="just">
              <a:buFont typeface="Symbol" panose="05050102010706020507" pitchFamily="18" charset="2"/>
              <a:buChar char="-"/>
            </a:pPr>
            <a:r>
              <a:rPr lang="en-US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</a:t>
            </a:r>
            <a:r>
              <a:rPr lang="vi-VN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Đèo cả</a:t>
            </a:r>
            <a:r>
              <a:rPr lang="vi-VN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vi-VN">
                <a:latin typeface="Arial (Body)"/>
                <a:ea typeface="Arial" panose="020B0604020202020204" pitchFamily="34" charset="0"/>
                <a:cs typeface="Times New Roman"/>
              </a:rPr>
              <a:t> 172.16.72.128/25</a:t>
            </a:r>
            <a:endParaRPr lang="vi-VN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F4C33337-CB9A-2F27-D2A6-B490F4AC2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8" b="2193"/>
          <a:stretch/>
        </p:blipFill>
        <p:spPr>
          <a:xfrm>
            <a:off x="6857671" y="-5778538"/>
            <a:ext cx="3607457" cy="52604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7E740F-7B7B-BBD1-0076-2BEF692C0E59}"/>
              </a:ext>
            </a:extLst>
          </p:cNvPr>
          <p:cNvSpPr txBox="1"/>
          <p:nvPr/>
        </p:nvSpPr>
        <p:spPr>
          <a:xfrm>
            <a:off x="691618" y="-5084688"/>
            <a:ext cx="5907302" cy="48628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vi-VN" sz="2000" b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Tòa A:</a:t>
            </a:r>
            <a:r>
              <a:rPr lang="vi-VN" sz="200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gồm 3 tầng</a:t>
            </a:r>
            <a:endParaRPr lang="en-US" sz="2000"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008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vi-VN" sz="2000" b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Tầng trệt:</a:t>
            </a:r>
            <a:r>
              <a:rPr lang="vi-VN" sz="200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1 switch Hội trường, 1 switch Văn phòng viện, 3 switch </a:t>
            </a:r>
            <a:r>
              <a:rPr lang="en-US" sz="200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chia </a:t>
            </a:r>
            <a:r>
              <a:rPr lang="vi-VN" sz="200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cho 12 phòng làm việc.</a:t>
            </a:r>
            <a:endParaRPr lang="en-US" sz="2000"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008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vi-VN" sz="2000" b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Tầng 1:</a:t>
            </a:r>
            <a:r>
              <a:rPr lang="vi-VN" sz="200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1 switch Phòng </a:t>
            </a:r>
            <a:r>
              <a:rPr lang="en-US" sz="200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V</a:t>
            </a:r>
            <a:r>
              <a:rPr lang="vi-VN" sz="200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iện trưởng, 1 switch cho 5 phòng họp, 3 switch cho 12 phòng làm việc. </a:t>
            </a:r>
            <a:endParaRPr lang="en-US" sz="2000"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008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vi-VN" sz="2000" b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Tầng 2: </a:t>
            </a:r>
            <a:r>
              <a:rPr lang="vi-VN" sz="200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1 switch cho UTH TV, 1 switch cho server, 3 switch cho 12 phòng làm việc. </a:t>
            </a:r>
            <a:endParaRPr lang="en-US" sz="2000"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vi-VN" sz="2000">
              <a:ea typeface="Calibri"/>
              <a:cs typeface="Arial"/>
            </a:endParaRPr>
          </a:p>
          <a:p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940532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FB73F-E377-62F9-F2C8-B3E83C08C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8DA66F30-FA02-AB41-B96C-D2707A02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5662"/>
            <a:ext cx="8363857" cy="767410"/>
          </a:xfrm>
        </p:spPr>
        <p:txBody>
          <a:bodyPr anchor="ctr">
            <a:normAutofit/>
          </a:bodyPr>
          <a:lstStyle/>
          <a:p>
            <a:r>
              <a:rPr lang="en-US" sz="3200"/>
              <a:t>2</a:t>
            </a:r>
            <a:r>
              <a:rPr lang="vi-VN" sz="3200"/>
              <a:t>.</a:t>
            </a:r>
            <a:r>
              <a:rPr lang="en-US" sz="3200"/>
              <a:t>1</a:t>
            </a:r>
            <a:r>
              <a:rPr lang="vi-VN" sz="3200"/>
              <a:t> Thiết kế logic tòa A cơ sở 1.</a:t>
            </a:r>
            <a:endParaRPr lang="en-US" sz="320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18708A3-2CCA-0886-C0D6-5C7D5B9D61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9E0BBC2-331D-455A-8F34-6CACAAA7B272}" type="datetime1">
              <a:rPr lang="en-GB" smtClean="0"/>
              <a:pPr>
                <a:spcAft>
                  <a:spcPts val="600"/>
                </a:spcAft>
              </a:pPr>
              <a:t>12/11/2024</a:t>
            </a:fld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950BC31-F7D9-470D-38A2-8CE0A8B9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KIẾN THỨC - KỸ NĂNG - SÁNG TẠO - HỘI NHẬP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1B94250-95E6-4419-9DAC-201AE141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66BDB6DB-68B7-0F1F-664F-9A3356AD5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8" b="2193"/>
          <a:stretch/>
        </p:blipFill>
        <p:spPr>
          <a:xfrm>
            <a:off x="7202518" y="1155662"/>
            <a:ext cx="3607457" cy="5260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44E5E4-BD61-DB2B-0D04-F83D5C93FF01}"/>
              </a:ext>
            </a:extLst>
          </p:cNvPr>
          <p:cNvSpPr txBox="1"/>
          <p:nvPr/>
        </p:nvSpPr>
        <p:spPr>
          <a:xfrm>
            <a:off x="691618" y="1849512"/>
            <a:ext cx="5907302" cy="48628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vi-VN" sz="2000" b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Tòa A:</a:t>
            </a:r>
            <a:r>
              <a:rPr lang="vi-VN" sz="200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gồm 3 tầng</a:t>
            </a:r>
            <a:endParaRPr lang="en-US" sz="2000"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008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vi-VN" sz="2000" b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Tầng trệt:</a:t>
            </a:r>
            <a:r>
              <a:rPr lang="vi-VN" sz="200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1 switch Hội trường, 1 switch Văn phòng viện, 3 switch </a:t>
            </a:r>
            <a:r>
              <a:rPr lang="en-US" sz="200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chia </a:t>
            </a:r>
            <a:r>
              <a:rPr lang="vi-VN" sz="200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cho 12 phòng làm việc.</a:t>
            </a:r>
            <a:endParaRPr lang="en-US" sz="2000"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008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vi-VN" sz="2000" b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Tầng 1:</a:t>
            </a:r>
            <a:r>
              <a:rPr lang="vi-VN" sz="200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1 switch Phòng </a:t>
            </a:r>
            <a:r>
              <a:rPr lang="en-US" sz="200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V</a:t>
            </a:r>
            <a:r>
              <a:rPr lang="vi-VN" sz="200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iện trưởng, 1 switch cho 5 phòng họp, 3 switch cho 12 phòng làm việc. </a:t>
            </a:r>
            <a:endParaRPr lang="en-US" sz="2000"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008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vi-VN" sz="2000" b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Tầng 2: </a:t>
            </a:r>
            <a:r>
              <a:rPr lang="vi-VN" sz="200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1 switch cho UTH TV, 1 switch cho server, 3 switch cho 12 phòng làm việc. </a:t>
            </a:r>
            <a:endParaRPr lang="en-US" sz="2000"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vi-VN" sz="2000">
              <a:ea typeface="Calibri"/>
              <a:cs typeface="Arial"/>
            </a:endParaRPr>
          </a:p>
          <a:p>
            <a:endParaRPr lang="vi-VN" sz="2000"/>
          </a:p>
        </p:txBody>
      </p:sp>
      <p:pic>
        <p:nvPicPr>
          <p:cNvPr id="2" name="Picture 1" descr="A diagram of a network&#10;&#10;Description automatically generated">
            <a:extLst>
              <a:ext uri="{FF2B5EF4-FFF2-40B4-BE49-F238E27FC236}">
                <a16:creationId xmlns:a16="http://schemas.microsoft.com/office/drawing/2014/main" id="{068732E6-EB49-B3C8-7292-276FBC355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8" t="3857" r="-1" b="6234"/>
          <a:stretch/>
        </p:blipFill>
        <p:spPr>
          <a:xfrm>
            <a:off x="-5855172" y="1956927"/>
            <a:ext cx="4298951" cy="43994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FBB4F7-DB0C-DBC7-69A1-F1C344FD7B80}"/>
              </a:ext>
            </a:extLst>
          </p:cNvPr>
          <p:cNvSpPr txBox="1"/>
          <p:nvPr/>
        </p:nvSpPr>
        <p:spPr>
          <a:xfrm>
            <a:off x="12776999" y="2329110"/>
            <a:ext cx="6510962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sz="2000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70 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Văn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phòng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Hành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chính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 sz="2000">
                <a:latin typeface="Arial (Body)"/>
                <a:ea typeface="Arial" panose="020B0604020202020204" pitchFamily="34" charset="0"/>
                <a:cs typeface="Times New Roman"/>
              </a:rPr>
              <a:t> 172.16.162.128/26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315" lvl="1" indent="-285750">
              <a:buFont typeface="Arial" panose="020B0604020202020204" pitchFamily="34" charset="0"/>
              <a:buChar char="•"/>
            </a:pP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70A - CTSV:</a:t>
            </a:r>
            <a:r>
              <a:rPr lang="vi-VN" sz="2000">
                <a:latin typeface="Arial (Body)"/>
                <a:ea typeface="Arial" panose="020B0604020202020204" pitchFamily="34" charset="0"/>
                <a:cs typeface="Times New Roman"/>
              </a:rPr>
              <a:t>  172.16.162.128/28</a:t>
            </a:r>
            <a:endParaRPr lang="vi-VN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315" lvl="1" indent="-285750">
              <a:buFont typeface="Arial" panose="020B0604020202020204" pitchFamily="34" charset="0"/>
              <a:buChar char="•"/>
            </a:pPr>
            <a:r>
              <a:rPr lang="vi-VN" sz="2000">
                <a:latin typeface="Arial (Body)"/>
                <a:ea typeface="Arial" panose="020B0604020202020204" pitchFamily="34" charset="0"/>
                <a:cs typeface="Times New Roman"/>
              </a:rPr>
              <a:t>VLAN 70B - Phòng y tế:  172.16.162.144/28</a:t>
            </a:r>
            <a:endParaRPr lang="vi-VN" sz="2000"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315" lvl="1" indent="-285750">
              <a:buFont typeface="Arial" panose="020B0604020202020204" pitchFamily="34" charset="0"/>
              <a:buChar char="•"/>
            </a:pP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70C - Viện NN&amp;CT:</a:t>
            </a:r>
            <a:r>
              <a:rPr lang="vi-VN" sz="2000">
                <a:latin typeface="Arial (Body)"/>
                <a:ea typeface="Arial" panose="020B0604020202020204" pitchFamily="34" charset="0"/>
                <a:cs typeface="Times New Roman"/>
              </a:rPr>
              <a:t>  172.16.162.160/28</a:t>
            </a:r>
            <a:endParaRPr lang="vi-VN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315" lvl="1" indent="-285750">
              <a:buFont typeface="Arial" panose="020B0604020202020204" pitchFamily="34" charset="0"/>
              <a:buChar char="•"/>
            </a:pP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70D - Khoa cơ bản:</a:t>
            </a:r>
            <a:r>
              <a:rPr lang="vi-VN" sz="2000">
                <a:latin typeface="Arial (Body)"/>
                <a:ea typeface="Arial" panose="020B0604020202020204" pitchFamily="34" charset="0"/>
                <a:cs typeface="Times New Roman"/>
              </a:rPr>
              <a:t>  172.16.162.176/28</a:t>
            </a:r>
            <a:endParaRPr lang="vi-VN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sz="2000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80 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Phòng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học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+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Ký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túc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xá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 sz="2000">
                <a:latin typeface="Arial (Body)"/>
                <a:ea typeface="Arial" panose="020B0604020202020204" pitchFamily="34" charset="0"/>
                <a:cs typeface="Times New Roman"/>
              </a:rPr>
              <a:t>  172.16.128.0/19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sz="2000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90 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Phòng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máy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tính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 sz="2000">
                <a:latin typeface="Arial (Body)"/>
                <a:ea typeface="Arial" panose="020B0604020202020204" pitchFamily="34" charset="0"/>
                <a:cs typeface="Times New Roman"/>
              </a:rPr>
              <a:t> 172.16.161.0/24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sz="2000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100 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Thư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viện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 sz="2000">
                <a:latin typeface="Arial (Body)"/>
                <a:ea typeface="Arial" panose="020B0604020202020204" pitchFamily="34" charset="0"/>
                <a:cs typeface="Times New Roman"/>
              </a:rPr>
              <a:t>  172.16.162.0/25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sz="2000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110 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Khách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 sz="2000">
                <a:latin typeface="Arial (Body)"/>
                <a:ea typeface="Arial" panose="020B0604020202020204" pitchFamily="34" charset="0"/>
                <a:cs typeface="Times New Roman"/>
              </a:rPr>
              <a:t>  172.16.160.0/24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D8B85-B7A6-CF45-F070-0BBC76B30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9026F5E-9892-A290-8317-6AAF1648DF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9E0BBC2-331D-455A-8F34-6CACAAA7B272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12/11/2024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E6D1B07-CA22-BD3D-E157-8A414AD40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anchor="ctr">
            <a:normAutofit/>
          </a:bodyPr>
          <a:lstStyle/>
          <a:p>
            <a:pPr marL="0" marR="0" lvl="0" indent="0" algn="ctr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KIẾN THỨC - KỸ NĂNG - SÁNG TẠO - HỘI NHẬP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6825FF-358D-77F0-7ACD-C8E6B2A10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algn="r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A3D6EC1-CEF0-44B9-AC69-1554EEB371D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085A2698-B3A0-3921-2150-2873E1A5C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8" t="3857" r="-1" b="6234"/>
          <a:stretch/>
        </p:blipFill>
        <p:spPr>
          <a:xfrm>
            <a:off x="941868" y="1956927"/>
            <a:ext cx="4298951" cy="43994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AE66A-1DA2-6288-9E85-B7DD02CE9457}"/>
              </a:ext>
            </a:extLst>
          </p:cNvPr>
          <p:cNvSpPr txBox="1"/>
          <p:nvPr/>
        </p:nvSpPr>
        <p:spPr>
          <a:xfrm>
            <a:off x="5355119" y="2329110"/>
            <a:ext cx="6510962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sz="2000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70 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Văn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phòng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Hành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chính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 sz="2000">
                <a:latin typeface="Arial (Body)"/>
                <a:ea typeface="Arial" panose="020B0604020202020204" pitchFamily="34" charset="0"/>
                <a:cs typeface="Times New Roman"/>
              </a:rPr>
              <a:t> 172.16.162.128/26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315" lvl="1" indent="-285750">
              <a:buFont typeface="Arial" panose="020B0604020202020204" pitchFamily="34" charset="0"/>
              <a:buChar char="•"/>
            </a:pP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70A - CTSV:</a:t>
            </a:r>
            <a:r>
              <a:rPr lang="vi-VN" sz="2000">
                <a:latin typeface="Arial (Body)"/>
                <a:ea typeface="Arial" panose="020B0604020202020204" pitchFamily="34" charset="0"/>
                <a:cs typeface="Times New Roman"/>
              </a:rPr>
              <a:t>  172.16.162.128/28</a:t>
            </a:r>
            <a:endParaRPr lang="vi-VN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315" lvl="1" indent="-285750">
              <a:buFont typeface="Arial" panose="020B0604020202020204" pitchFamily="34" charset="0"/>
              <a:buChar char="•"/>
            </a:pPr>
            <a:r>
              <a:rPr lang="vi-VN" sz="2000">
                <a:latin typeface="Arial (Body)"/>
                <a:ea typeface="Arial" panose="020B0604020202020204" pitchFamily="34" charset="0"/>
                <a:cs typeface="Times New Roman"/>
              </a:rPr>
              <a:t>VLAN 70B - Phòng y tế:  172.16.162.144/28</a:t>
            </a:r>
            <a:endParaRPr lang="vi-VN" sz="2000"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315" lvl="1" indent="-285750">
              <a:buFont typeface="Arial" panose="020B0604020202020204" pitchFamily="34" charset="0"/>
              <a:buChar char="•"/>
            </a:pP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70C - Viện NN&amp;CT:</a:t>
            </a:r>
            <a:r>
              <a:rPr lang="vi-VN" sz="2000">
                <a:latin typeface="Arial (Body)"/>
                <a:ea typeface="Arial" panose="020B0604020202020204" pitchFamily="34" charset="0"/>
                <a:cs typeface="Times New Roman"/>
              </a:rPr>
              <a:t>  172.16.162.160/28</a:t>
            </a:r>
            <a:endParaRPr lang="vi-VN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315" lvl="1" indent="-285750">
              <a:buFont typeface="Arial" panose="020B0604020202020204" pitchFamily="34" charset="0"/>
              <a:buChar char="•"/>
            </a:pP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70D - Khoa cơ bản:</a:t>
            </a:r>
            <a:r>
              <a:rPr lang="vi-VN" sz="2000">
                <a:latin typeface="Arial (Body)"/>
                <a:ea typeface="Arial" panose="020B0604020202020204" pitchFamily="34" charset="0"/>
                <a:cs typeface="Times New Roman"/>
              </a:rPr>
              <a:t>  172.16.162.176/28</a:t>
            </a:r>
            <a:endParaRPr lang="vi-VN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sz="2000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80 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Phòng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học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+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Ký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túc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xá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 sz="2000">
                <a:latin typeface="Arial (Body)"/>
                <a:ea typeface="Arial" panose="020B0604020202020204" pitchFamily="34" charset="0"/>
                <a:cs typeface="Times New Roman"/>
              </a:rPr>
              <a:t>  172.16.128.0/19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sz="2000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90 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Phòng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máy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tính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 sz="2000">
                <a:latin typeface="Arial (Body)"/>
                <a:ea typeface="Arial" panose="020B0604020202020204" pitchFamily="34" charset="0"/>
                <a:cs typeface="Times New Roman"/>
              </a:rPr>
              <a:t> 172.16.161.0/24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sz="2000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100 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Thư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viện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 sz="2000">
                <a:latin typeface="Arial (Body)"/>
                <a:ea typeface="Arial" panose="020B0604020202020204" pitchFamily="34" charset="0"/>
                <a:cs typeface="Times New Roman"/>
              </a:rPr>
              <a:t>  172.16.162.0/25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sz="2000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110 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Khách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 sz="2000">
                <a:latin typeface="Arial (Body)"/>
                <a:ea typeface="Arial" panose="020B0604020202020204" pitchFamily="34" charset="0"/>
                <a:cs typeface="Times New Roman"/>
              </a:rPr>
              <a:t>  172.16.160.0/24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A2784F5-B7C0-C241-D8DB-6E3C2283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2332"/>
            <a:ext cx="10515600" cy="767410"/>
          </a:xfrm>
        </p:spPr>
        <p:txBody>
          <a:bodyPr anchor="ctr">
            <a:normAutofit/>
          </a:bodyPr>
          <a:lstStyle/>
          <a:p>
            <a:r>
              <a:rPr lang="en-US" sz="3200"/>
              <a:t>2</a:t>
            </a:r>
            <a:r>
              <a:rPr lang="vi-VN" sz="3200"/>
              <a:t>.</a:t>
            </a:r>
            <a:r>
              <a:rPr lang="en-US" sz="3200"/>
              <a:t>2</a:t>
            </a:r>
            <a:r>
              <a:rPr lang="vi-VN" sz="3200"/>
              <a:t> Thiết kế logic và VLAN tổng quan cơ sở 2.</a:t>
            </a:r>
            <a:endParaRPr lang="en-US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16C9AF-001F-C799-031F-2203EFF41A52}"/>
              </a:ext>
            </a:extLst>
          </p:cNvPr>
          <p:cNvSpPr txBox="1"/>
          <p:nvPr/>
        </p:nvSpPr>
        <p:spPr>
          <a:xfrm>
            <a:off x="913868" y="7958112"/>
            <a:ext cx="5479107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lvl="0" indent="-342900" algn="just">
              <a:buFont typeface="Symbol" panose="05050102010706020507" pitchFamily="18" charset="2"/>
              <a:buChar char="-"/>
            </a:pPr>
            <a:r>
              <a:rPr lang="vi-VN" sz="2000" b="1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Tòa P: 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một switch tòa P kết nối với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008" lvl="1" indent="-342900" algn="just">
              <a:buFont typeface="Symbol" panose="05050102010706020507" pitchFamily="18" charset="2"/>
              <a:buChar char=""/>
            </a:pPr>
            <a:r>
              <a:rPr lang="vi-VN" sz="2000" b="1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Tầng trệt: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 1 switch nối với một phòng thư viện, một phòng bộ môn GDQ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P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-AN, một phòng Trung tâm hỗ trợ sinh viên và một phòng y tế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008" lvl="1" indent="-342900" algn="just">
              <a:buFont typeface="Symbol" panose="05050102010706020507" pitchFamily="18" charset="2"/>
              <a:buChar char=""/>
            </a:pPr>
            <a:r>
              <a:rPr lang="vi-VN" sz="2000" b="1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Tầng 1, 2, 3, 6: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 switch của mỗi tầng kết nối với 9 phòng học</a:t>
            </a:r>
            <a:endParaRPr lang="vi-VN" sz="2000"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008" lvl="1" indent="-342900" algn="just">
              <a:buFont typeface="Symbol" panose="05050102010706020507" pitchFamily="18" charset="2"/>
              <a:buChar char=""/>
            </a:pPr>
            <a:r>
              <a:rPr lang="vi-VN" sz="2000" b="1">
                <a:effectLst/>
                <a:latin typeface="Arial (Body)"/>
                <a:ea typeface="Arial" panose="020B0604020202020204" pitchFamily="34" charset="0"/>
                <a:cs typeface="Arial" panose="020B0604020202020204" pitchFamily="34" charset="0"/>
              </a:rPr>
              <a:t>Tầng 4, 5: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Arial" panose="020B0604020202020204" pitchFamily="34" charset="0"/>
              </a:rPr>
              <a:t> switch của mỗi tầng kết nối với 24 phòng ký túc xá</a:t>
            </a:r>
            <a:endParaRPr lang="vi-VN" sz="2000">
              <a:latin typeface="Arial (Body)"/>
              <a:ea typeface="Calibri"/>
              <a:cs typeface="Arial"/>
            </a:endParaRPr>
          </a:p>
          <a:p>
            <a:endParaRPr lang="vi-VN" sz="2000">
              <a:latin typeface="Arial (Body)"/>
            </a:endParaRPr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2BD1C5D7-473E-B8E8-9410-0B3D17F28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9" t="5185" r="1504" b="2964"/>
          <a:stretch/>
        </p:blipFill>
        <p:spPr>
          <a:xfrm>
            <a:off x="6908987" y="-6206418"/>
            <a:ext cx="4979840" cy="524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37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4CBE-4858-4712-3E91-AB681FBE4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879D3F17-75CB-0CD5-726A-31A36835F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55662"/>
            <a:ext cx="8363857" cy="767410"/>
          </a:xfrm>
        </p:spPr>
        <p:txBody>
          <a:bodyPr anchor="ctr">
            <a:normAutofit/>
          </a:bodyPr>
          <a:lstStyle/>
          <a:p>
            <a:r>
              <a:rPr lang="en-US" sz="3200"/>
              <a:t>2</a:t>
            </a:r>
            <a:r>
              <a:rPr lang="vi-VN" sz="3200"/>
              <a:t>.</a:t>
            </a:r>
            <a:r>
              <a:rPr lang="en-US" sz="3200"/>
              <a:t>2</a:t>
            </a:r>
            <a:r>
              <a:rPr lang="vi-VN" sz="3200"/>
              <a:t> Thiết kế logic tòa P cơ sở 2.</a:t>
            </a:r>
            <a:endParaRPr lang="en-US" sz="320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BDC37E4-510F-2581-B48A-F416B9C001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9E0BBC2-331D-455A-8F34-6CACAAA7B272}" type="datetime1">
              <a:rPr lang="en-GB" smtClean="0"/>
              <a:pPr>
                <a:spcAft>
                  <a:spcPts val="600"/>
                </a:spcAft>
              </a:pPr>
              <a:t>12/11/2024</a:t>
            </a:fld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F691954-BE86-24B6-8377-17BCB77E3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KIẾN THỨC - KỸ NĂNG - SÁNG TẠO - HỘI NHẬP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E64BAA4-9C45-3B7A-5680-B3A304E4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15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82D50-CEC9-C882-E225-14938E6909BB}"/>
              </a:ext>
            </a:extLst>
          </p:cNvPr>
          <p:cNvSpPr txBox="1"/>
          <p:nvPr/>
        </p:nvSpPr>
        <p:spPr>
          <a:xfrm>
            <a:off x="913868" y="1923072"/>
            <a:ext cx="5479107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lvl="0" indent="-342900" algn="just">
              <a:buFont typeface="Symbol" panose="05050102010706020507" pitchFamily="18" charset="2"/>
              <a:buChar char="-"/>
            </a:pPr>
            <a:r>
              <a:rPr lang="vi-VN" sz="2000" b="1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Tòa P: 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một switch tòa P kết nối với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008" lvl="1" indent="-342900" algn="just">
              <a:buFont typeface="Symbol" panose="05050102010706020507" pitchFamily="18" charset="2"/>
              <a:buChar char=""/>
            </a:pPr>
            <a:r>
              <a:rPr lang="vi-VN" sz="2000" b="1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Tầng trệt: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 1 switch nối với một phòng thư viện, một phòng bộ môn GDQ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P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-AN, một phòng Trung tâm hỗ trợ sinh viên và một phòng y tế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008" lvl="1" indent="-342900" algn="just">
              <a:buFont typeface="Symbol" panose="05050102010706020507" pitchFamily="18" charset="2"/>
              <a:buChar char=""/>
            </a:pPr>
            <a:r>
              <a:rPr lang="vi-VN" sz="2000" b="1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Tầng 1, 2, 3, 6: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 switch của mỗi tầng kết nối với 9 phòng học</a:t>
            </a:r>
            <a:endParaRPr lang="vi-VN" sz="2000"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008" lvl="1" indent="-342900" algn="just">
              <a:buFont typeface="Symbol" panose="05050102010706020507" pitchFamily="18" charset="2"/>
              <a:buChar char=""/>
            </a:pPr>
            <a:r>
              <a:rPr lang="vi-VN" sz="2000" b="1">
                <a:effectLst/>
                <a:latin typeface="Arial (Body)"/>
                <a:ea typeface="Arial" panose="020B0604020202020204" pitchFamily="34" charset="0"/>
                <a:cs typeface="Arial" panose="020B0604020202020204" pitchFamily="34" charset="0"/>
              </a:rPr>
              <a:t>Tầng 4, 5: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Arial" panose="020B0604020202020204" pitchFamily="34" charset="0"/>
              </a:rPr>
              <a:t> switch của mỗi tầng kết nối với 24 phòng ký túc xá</a:t>
            </a:r>
            <a:endParaRPr lang="vi-VN" sz="2000">
              <a:latin typeface="Arial (Body)"/>
              <a:ea typeface="Calibri"/>
              <a:cs typeface="Arial"/>
            </a:endParaRPr>
          </a:p>
          <a:p>
            <a:endParaRPr lang="vi-VN" sz="2000">
              <a:latin typeface="Arial (Body)"/>
            </a:endParaRPr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17D10AC9-A459-FB0B-50BC-07C8A0B2F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9" t="5185" r="1504" b="2964"/>
          <a:stretch/>
        </p:blipFill>
        <p:spPr>
          <a:xfrm>
            <a:off x="6908987" y="1200222"/>
            <a:ext cx="4979840" cy="5245028"/>
          </a:xfrm>
          <a:prstGeom prst="rect">
            <a:avLst/>
          </a:prstGeom>
        </p:spPr>
      </p:pic>
      <p:pic>
        <p:nvPicPr>
          <p:cNvPr id="2" name="Picture 1" descr="A diagram of a network&#10;&#10;Description automatically generated">
            <a:extLst>
              <a:ext uri="{FF2B5EF4-FFF2-40B4-BE49-F238E27FC236}">
                <a16:creationId xmlns:a16="http://schemas.microsoft.com/office/drawing/2014/main" id="{80697D6B-6DD3-A106-37BB-B0D341540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" t="5163" r="1354" b="3341"/>
          <a:stretch/>
        </p:blipFill>
        <p:spPr>
          <a:xfrm>
            <a:off x="0" y="7876784"/>
            <a:ext cx="6438901" cy="33706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2AB4D3-851D-3342-E680-BE0A2802FEF5}"/>
              </a:ext>
            </a:extLst>
          </p:cNvPr>
          <p:cNvSpPr txBox="1"/>
          <p:nvPr/>
        </p:nvSpPr>
        <p:spPr>
          <a:xfrm>
            <a:off x="6438901" y="7876784"/>
            <a:ext cx="5672762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sz="2000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120 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Văn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phòng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Hành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chính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 sz="2000">
                <a:latin typeface="Arial (Body)"/>
                <a:ea typeface="Arial" panose="020B0604020202020204" pitchFamily="34" charset="0"/>
                <a:cs typeface="Times New Roman"/>
              </a:rPr>
              <a:t> 172.16.105.0/26</a:t>
            </a:r>
            <a:endParaRPr lang="vi-VN" sz="2000">
              <a:latin typeface="Arial (Body)"/>
              <a:ea typeface="Arial" panose="020B0604020202020204" pitchFamily="34" charset="0"/>
              <a:cs typeface="Times New Roman"/>
            </a:endParaRPr>
          </a:p>
          <a:p>
            <a:pPr marL="799465" lvl="1" indent="-342900">
              <a:buFont typeface="Symbol" panose="05050102010706020507" pitchFamily="18" charset="2"/>
              <a:buChar char=""/>
            </a:pP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120A: Khoa/Viện</a:t>
            </a:r>
            <a:r>
              <a:rPr lang="vi-VN" sz="2000">
                <a:latin typeface="Arial (Body)"/>
                <a:ea typeface="Arial" panose="020B0604020202020204" pitchFamily="34" charset="0"/>
                <a:cs typeface="Times New Roman"/>
              </a:rPr>
              <a:t>  172.16.105.0/26</a:t>
            </a:r>
            <a:endParaRPr lang="vi-VN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99465" lvl="1" indent="-342900">
              <a:buFont typeface="Symbol" panose="05050102010706020507" pitchFamily="18" charset="2"/>
              <a:buChar char=""/>
            </a:pP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120B: Phòng làm việc</a:t>
            </a:r>
            <a:r>
              <a:rPr lang="vi-VN" sz="2000">
                <a:latin typeface="Arial (Body)"/>
                <a:ea typeface="Arial" panose="020B0604020202020204" pitchFamily="34" charset="0"/>
                <a:cs typeface="Times New Roman"/>
              </a:rPr>
              <a:t>  172.16.105.64/26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99465" lvl="1" indent="-342900">
              <a:buFont typeface="Symbol" panose="05050102010706020507" pitchFamily="18" charset="2"/>
              <a:buChar char=""/>
            </a:pP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120C: Phòng y tế</a:t>
            </a:r>
            <a:r>
              <a:rPr lang="vi-VN" sz="2000">
                <a:latin typeface="Arial (Body)"/>
                <a:ea typeface="Arial" panose="020B0604020202020204" pitchFamily="34" charset="0"/>
                <a:cs typeface="Times New Roman"/>
              </a:rPr>
              <a:t>  172.16.105.128/28</a:t>
            </a:r>
            <a:endParaRPr lang="vi-VN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sz="2000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130 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Phòng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học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+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Ký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túc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xá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 sz="2000">
                <a:latin typeface="Arial (Body)"/>
                <a:ea typeface="Arial" panose="020B0604020202020204" pitchFamily="34" charset="0"/>
                <a:cs typeface="Times New Roman"/>
              </a:rPr>
              <a:t>  172.16.64.0/19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sz="2000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140 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Phòng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máy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tính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 sz="2000">
                <a:latin typeface="Arial (Body)"/>
                <a:ea typeface="Arial" panose="020B0604020202020204" pitchFamily="34" charset="0"/>
                <a:cs typeface="Times New Roman"/>
              </a:rPr>
              <a:t>  172.16.104.0/25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sz="2000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150 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Thư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viện:</a:t>
            </a:r>
            <a:r>
              <a:rPr lang="vi-VN" sz="2000">
                <a:latin typeface="Arial (Body)"/>
                <a:ea typeface="Arial" panose="020B0604020202020204" pitchFamily="34" charset="0"/>
                <a:cs typeface="Times New Roman"/>
              </a:rPr>
              <a:t>  172.16.104.128/25</a:t>
            </a:r>
            <a:endParaRPr lang="vi-VN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sz="2000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160 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Khách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 sz="2000">
                <a:latin typeface="Arial (Body)"/>
                <a:ea typeface="Arial" panose="020B0604020202020204" pitchFamily="34" charset="0"/>
                <a:cs typeface="Times New Roman"/>
              </a:rPr>
              <a:t>  172.16.96.0/21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18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CFAB4-4F15-F1ED-0587-C839B8F7B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09E6AB0-9799-7638-5596-391FC36108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9E0BBC2-331D-455A-8F34-6CACAAA7B272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12/11/2024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0AE6CF4-5CD1-1417-1631-EA599A45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anchor="ctr">
            <a:normAutofit/>
          </a:bodyPr>
          <a:lstStyle/>
          <a:p>
            <a:pPr marL="0" marR="0" lvl="0" indent="0" algn="ctr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KIẾN THỨC - KỸ NĂNG - SÁNG TẠO - HỘI NHẬP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7A13F29-F611-27EC-0972-84FB85B5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algn="r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A3D6EC1-CEF0-44B9-AC69-1554EEB371D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4529D9DE-1E9D-5331-60E3-5F90FB8C4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" t="5163" r="1354" b="3341"/>
          <a:stretch/>
        </p:blipFill>
        <p:spPr>
          <a:xfrm>
            <a:off x="0" y="1994144"/>
            <a:ext cx="6438901" cy="3370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078E84-5F20-292F-405F-55CE7F112796}"/>
              </a:ext>
            </a:extLst>
          </p:cNvPr>
          <p:cNvSpPr txBox="1"/>
          <p:nvPr/>
        </p:nvSpPr>
        <p:spPr>
          <a:xfrm>
            <a:off x="6438901" y="1994144"/>
            <a:ext cx="5672762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sz="2000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120 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Văn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phòng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Hành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chính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 sz="2000">
                <a:latin typeface="Arial (Body)"/>
                <a:ea typeface="Arial" panose="020B0604020202020204" pitchFamily="34" charset="0"/>
                <a:cs typeface="Times New Roman"/>
              </a:rPr>
              <a:t> 172.16.105.0/26</a:t>
            </a:r>
            <a:endParaRPr lang="vi-VN" sz="2000">
              <a:latin typeface="Arial (Body)"/>
              <a:ea typeface="Arial" panose="020B0604020202020204" pitchFamily="34" charset="0"/>
              <a:cs typeface="Times New Roman"/>
            </a:endParaRPr>
          </a:p>
          <a:p>
            <a:pPr marL="799465" lvl="1" indent="-342900">
              <a:buFont typeface="Symbol" panose="05050102010706020507" pitchFamily="18" charset="2"/>
              <a:buChar char=""/>
            </a:pP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120A: Khoa/Viện</a:t>
            </a:r>
            <a:r>
              <a:rPr lang="vi-VN" sz="2000">
                <a:latin typeface="Arial (Body)"/>
                <a:ea typeface="Arial" panose="020B0604020202020204" pitchFamily="34" charset="0"/>
                <a:cs typeface="Times New Roman"/>
              </a:rPr>
              <a:t>  172.16.105.0/26</a:t>
            </a:r>
            <a:endParaRPr lang="vi-VN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99465" lvl="1" indent="-342900">
              <a:buFont typeface="Symbol" panose="05050102010706020507" pitchFamily="18" charset="2"/>
              <a:buChar char=""/>
            </a:pP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120B: Phòng làm việc</a:t>
            </a:r>
            <a:r>
              <a:rPr lang="vi-VN" sz="2000">
                <a:latin typeface="Arial (Body)"/>
                <a:ea typeface="Arial" panose="020B0604020202020204" pitchFamily="34" charset="0"/>
                <a:cs typeface="Times New Roman"/>
              </a:rPr>
              <a:t>  172.16.105.64/26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99465" lvl="1" indent="-342900">
              <a:buFont typeface="Symbol" panose="05050102010706020507" pitchFamily="18" charset="2"/>
              <a:buChar char=""/>
            </a:pP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120C: Phòng y tế</a:t>
            </a:r>
            <a:r>
              <a:rPr lang="vi-VN" sz="2000">
                <a:latin typeface="Arial (Body)"/>
                <a:ea typeface="Arial" panose="020B0604020202020204" pitchFamily="34" charset="0"/>
                <a:cs typeface="Times New Roman"/>
              </a:rPr>
              <a:t>  172.16.105.128/28</a:t>
            </a:r>
            <a:endParaRPr lang="vi-VN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sz="2000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130 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Phòng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học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+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Ký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túc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xá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 sz="2000">
                <a:latin typeface="Arial (Body)"/>
                <a:ea typeface="Arial" panose="020B0604020202020204" pitchFamily="34" charset="0"/>
                <a:cs typeface="Times New Roman"/>
              </a:rPr>
              <a:t>  172.16.64.0/19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sz="2000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140 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Phòng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máy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tính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 sz="2000">
                <a:latin typeface="Arial (Body)"/>
                <a:ea typeface="Arial" panose="020B0604020202020204" pitchFamily="34" charset="0"/>
                <a:cs typeface="Times New Roman"/>
              </a:rPr>
              <a:t>  172.16.104.0/25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sz="2000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150 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Thư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 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viện:</a:t>
            </a:r>
            <a:r>
              <a:rPr lang="vi-VN" sz="2000">
                <a:latin typeface="Arial (Body)"/>
                <a:ea typeface="Arial" panose="020B0604020202020204" pitchFamily="34" charset="0"/>
                <a:cs typeface="Times New Roman"/>
              </a:rPr>
              <a:t>  172.16.104.128/25</a:t>
            </a:r>
            <a:endParaRPr lang="vi-VN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sz="2000" b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VLAN 160 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- </a:t>
            </a:r>
            <a:r>
              <a:rPr lang="en-US" sz="2000" err="1">
                <a:effectLst/>
                <a:latin typeface="Arial (Body)"/>
                <a:ea typeface="Arial" panose="020B0604020202020204" pitchFamily="34" charset="0"/>
                <a:cs typeface="Times New Roman"/>
              </a:rPr>
              <a:t>Khách</a:t>
            </a:r>
            <a:r>
              <a:rPr lang="en-US" sz="2000">
                <a:effectLst/>
                <a:latin typeface="Arial (Body)"/>
                <a:ea typeface="Arial" panose="020B0604020202020204" pitchFamily="34" charset="0"/>
                <a:cs typeface="Times New Roman"/>
              </a:rPr>
              <a:t>:</a:t>
            </a:r>
            <a:r>
              <a:rPr lang="en-US" sz="2000">
                <a:latin typeface="Arial (Body)"/>
                <a:ea typeface="Arial" panose="020B0604020202020204" pitchFamily="34" charset="0"/>
                <a:cs typeface="Times New Roman"/>
              </a:rPr>
              <a:t>  172.16.96.0/21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A0C946E-9EFB-A5E0-0F8E-2AC96B017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2332"/>
            <a:ext cx="10515600" cy="767410"/>
          </a:xfrm>
        </p:spPr>
        <p:txBody>
          <a:bodyPr anchor="ctr">
            <a:normAutofit/>
          </a:bodyPr>
          <a:lstStyle/>
          <a:p>
            <a:r>
              <a:rPr lang="en-US" sz="3200"/>
              <a:t>2</a:t>
            </a:r>
            <a:r>
              <a:rPr lang="vi-VN" sz="3200"/>
              <a:t>.</a:t>
            </a:r>
            <a:r>
              <a:rPr lang="en-US" sz="3200"/>
              <a:t>3</a:t>
            </a:r>
            <a:r>
              <a:rPr lang="vi-VN" sz="3200"/>
              <a:t> Thiết kế logic và VLAN tổng quan cơ sở 3.</a:t>
            </a:r>
            <a:endParaRPr lang="en-US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23CDB-EB49-EDDB-B052-FF0AB44058E4}"/>
              </a:ext>
            </a:extLst>
          </p:cNvPr>
          <p:cNvSpPr txBox="1"/>
          <p:nvPr/>
        </p:nvSpPr>
        <p:spPr>
          <a:xfrm>
            <a:off x="-13009747" y="1787037"/>
            <a:ext cx="6050075" cy="40626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lvl="0" indent="-342900" algn="just">
              <a:buFont typeface="Symbol" panose="05050102010706020507" pitchFamily="18" charset="2"/>
              <a:buChar char="-"/>
            </a:pPr>
            <a:r>
              <a:rPr lang="vi-VN" sz="2000" b="1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Tòa H: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 một switch tòa H nối với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008" lvl="1" indent="-342900" algn="just">
              <a:buFont typeface="Symbol" panose="05050102010706020507" pitchFamily="18" charset="2"/>
              <a:buChar char=""/>
            </a:pPr>
            <a:r>
              <a:rPr lang="vi-VN" sz="2000" b="1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Tầng trệt: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 một switch nối với 7 phòng học, một phòng y tế và một phòng máy tính (phòng máy tính có 2 switch con, mỗi switch con nối với 20 PC)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008" lvl="1" indent="-342900" algn="just">
              <a:buFont typeface="Symbol" panose="05050102010706020507" pitchFamily="18" charset="2"/>
              <a:buChar char=""/>
            </a:pPr>
            <a:r>
              <a:rPr lang="vi-VN" sz="2000" b="1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Tầng 1 và 2: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 một switch nối với 18 phòng học (mỗi tầng 9 phòng học)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008" lvl="1" indent="-342900" algn="just">
              <a:buFont typeface="Symbol" panose="05050102010706020507" pitchFamily="18" charset="2"/>
              <a:buChar char=""/>
            </a:pPr>
            <a:r>
              <a:rPr lang="vi-VN" sz="2000" b="1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Tầng 3 và 4: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 một switch nối với 18 phòng học (mỗi tầng 9 phòng học)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008" lvl="1" indent="-342900" algn="just">
              <a:buFont typeface="Symbol" panose="05050102010706020507" pitchFamily="18" charset="2"/>
              <a:buChar char=""/>
            </a:pPr>
            <a:r>
              <a:rPr lang="vi-VN" sz="2000" b="1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Tầng 5: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 một switch nối với 8 phòng học và một phòng máy tính (phòng máy tính có 2 switch con, mỗi switch con nối với 20 PC)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vi-VN" sz="2000">
              <a:latin typeface="Arial (Body)"/>
            </a:endParaRPr>
          </a:p>
        </p:txBody>
      </p:sp>
      <p:pic>
        <p:nvPicPr>
          <p:cNvPr id="4" name="Picture 3" descr="A computer network diagram with many icons&#10;&#10;Description automatically generated with medium confidence">
            <a:extLst>
              <a:ext uri="{FF2B5EF4-FFF2-40B4-BE49-F238E27FC236}">
                <a16:creationId xmlns:a16="http://schemas.microsoft.com/office/drawing/2014/main" id="{AB98ADB3-C06C-6B73-D030-F9A80A0DB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2" t="11597" r="1854" b="2778"/>
          <a:stretch/>
        </p:blipFill>
        <p:spPr>
          <a:xfrm>
            <a:off x="-6761400" y="1666569"/>
            <a:ext cx="5391627" cy="468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87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1F1AF-F5F7-F919-0DF5-E64A4ECE8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6CCCF1F-AC78-0748-3AAD-D17AC2F00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0" y="1111212"/>
            <a:ext cx="8363857" cy="767410"/>
          </a:xfrm>
        </p:spPr>
        <p:txBody>
          <a:bodyPr anchor="ctr">
            <a:normAutofit/>
          </a:bodyPr>
          <a:lstStyle/>
          <a:p>
            <a:r>
              <a:rPr lang="en-US" sz="3200"/>
              <a:t>2</a:t>
            </a:r>
            <a:r>
              <a:rPr lang="vi-VN" sz="3200"/>
              <a:t>.</a:t>
            </a:r>
            <a:r>
              <a:rPr lang="en-US" sz="3200"/>
              <a:t>3</a:t>
            </a:r>
            <a:r>
              <a:rPr lang="vi-VN" sz="3200"/>
              <a:t> Thiết kế logic tòa H cơ sở 3.</a:t>
            </a:r>
            <a:endParaRPr lang="en-US" sz="320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01336EC-E45A-57CC-392C-13A5FE3849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9E0BBC2-331D-455A-8F34-6CACAAA7B272}" type="datetime1">
              <a:rPr lang="en-GB" smtClean="0"/>
              <a:pPr>
                <a:spcAft>
                  <a:spcPts val="600"/>
                </a:spcAft>
              </a:pPr>
              <a:t>12/11/2024</a:t>
            </a:fld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23BF0B9-3CFB-E367-E785-10FA9A7CE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KIẾN THỨC - KỸ NĂNG - SÁNG TẠO - HỘI NHẬP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77082C6-7120-A172-9AAA-C22E91E3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17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7C342-5F67-AC90-75BE-3BB22440D907}"/>
              </a:ext>
            </a:extLst>
          </p:cNvPr>
          <p:cNvSpPr txBox="1"/>
          <p:nvPr/>
        </p:nvSpPr>
        <p:spPr>
          <a:xfrm>
            <a:off x="492893" y="1787037"/>
            <a:ext cx="6050075" cy="40626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lvl="0" indent="-342900" algn="just">
              <a:buFont typeface="Symbol" panose="05050102010706020507" pitchFamily="18" charset="2"/>
              <a:buChar char="-"/>
            </a:pPr>
            <a:r>
              <a:rPr lang="vi-VN" sz="2000" b="1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Tòa H: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 một switch tòa H nối với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008" lvl="1" indent="-342900" algn="just">
              <a:buFont typeface="Symbol" panose="05050102010706020507" pitchFamily="18" charset="2"/>
              <a:buChar char=""/>
            </a:pPr>
            <a:r>
              <a:rPr lang="vi-VN" sz="2000" b="1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Tầng trệt: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 một switch nối với 7 phòng học, một phòng y tế và một phòng máy tính (phòng máy tính có 2 switch con, mỗi switch con nối với 20 PC)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008" lvl="1" indent="-342900" algn="just">
              <a:buFont typeface="Symbol" panose="05050102010706020507" pitchFamily="18" charset="2"/>
              <a:buChar char=""/>
            </a:pPr>
            <a:r>
              <a:rPr lang="vi-VN" sz="2000" b="1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Tầng 1 và 2: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 một switch nối với 18 phòng học (mỗi tầng 9 phòng học)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008" lvl="1" indent="-342900" algn="just">
              <a:buFont typeface="Symbol" panose="05050102010706020507" pitchFamily="18" charset="2"/>
              <a:buChar char=""/>
            </a:pPr>
            <a:r>
              <a:rPr lang="vi-VN" sz="2000" b="1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Tầng 3 và 4: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 một switch nối với 18 phòng học (mỗi tầng 9 phòng học)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800008" lvl="1" indent="-342900" algn="just">
              <a:buFont typeface="Symbol" panose="05050102010706020507" pitchFamily="18" charset="2"/>
              <a:buChar char=""/>
            </a:pPr>
            <a:r>
              <a:rPr lang="vi-VN" sz="2000" b="1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Tầng 5:</a:t>
            </a:r>
            <a:r>
              <a:rPr lang="vi-VN" sz="2000">
                <a:effectLst/>
                <a:latin typeface="Arial (Body)"/>
                <a:ea typeface="Arial" panose="020B0604020202020204" pitchFamily="34" charset="0"/>
                <a:cs typeface="Times New Roman" panose="02020603050405020304" pitchFamily="18" charset="0"/>
              </a:rPr>
              <a:t> một switch nối với 8 phòng học và một phòng máy tính (phòng máy tính có 2 switch con, mỗi switch con nối với 20 PC)</a:t>
            </a:r>
            <a:endParaRPr lang="en-US" sz="2000">
              <a:effectLst/>
              <a:latin typeface="Aria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vi-VN" sz="2000">
              <a:latin typeface="Arial (Body)"/>
            </a:endParaRPr>
          </a:p>
        </p:txBody>
      </p:sp>
      <p:pic>
        <p:nvPicPr>
          <p:cNvPr id="3" name="Picture 2" descr="A computer network diagram with many icons&#10;&#10;Description automatically generated with medium confidence">
            <a:extLst>
              <a:ext uri="{FF2B5EF4-FFF2-40B4-BE49-F238E27FC236}">
                <a16:creationId xmlns:a16="http://schemas.microsoft.com/office/drawing/2014/main" id="{FEF5C79D-ADF2-0A22-D1E6-F9C79A682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2" t="11597" r="1854" b="2778"/>
          <a:stretch/>
        </p:blipFill>
        <p:spPr>
          <a:xfrm>
            <a:off x="6741240" y="1666569"/>
            <a:ext cx="5391627" cy="468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4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AF8D9-9DD0-7259-506F-5001D3301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a dome and trees&#10;&#10;Description automatically generated">
            <a:extLst>
              <a:ext uri="{FF2B5EF4-FFF2-40B4-BE49-F238E27FC236}">
                <a16:creationId xmlns:a16="http://schemas.microsoft.com/office/drawing/2014/main" id="{9FF5911C-6928-5079-BB95-629064BAA9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2" b="20634"/>
          <a:stretch/>
        </p:blipFill>
        <p:spPr>
          <a:xfrm>
            <a:off x="-1" y="6220"/>
            <a:ext cx="12164391" cy="6851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D4F665-AE3C-308A-F30F-A364D3C5B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1919" y="1755094"/>
            <a:ext cx="7888161" cy="1673906"/>
          </a:xfrm>
        </p:spPr>
        <p:txBody>
          <a:bodyPr>
            <a:normAutofit/>
          </a:bodyPr>
          <a:lstStyle/>
          <a:p>
            <a:r>
              <a:rPr lang="vi-VN"/>
              <a:t>THIẾT KẾ MẠNG VẬT LÝ</a:t>
            </a:r>
            <a:endParaRPr lang="en-US"/>
          </a:p>
        </p:txBody>
      </p:sp>
      <p:pic>
        <p:nvPicPr>
          <p:cNvPr id="3" name="Picture 2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CAF09EBE-64A1-E7D0-2FC7-FBB4EFDD2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31786" y="1719187"/>
            <a:ext cx="5184692" cy="46977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1330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51834-272B-601C-6D4A-7B731999C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565C413-F396-5654-68CA-9F633ECD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2332"/>
            <a:ext cx="10515600" cy="767410"/>
          </a:xfrm>
        </p:spPr>
        <p:txBody>
          <a:bodyPr anchor="ctr">
            <a:normAutofit/>
          </a:bodyPr>
          <a:lstStyle/>
          <a:p>
            <a:r>
              <a:rPr lang="en-US" sz="3200"/>
              <a:t>3</a:t>
            </a:r>
            <a:r>
              <a:rPr lang="vi-VN" sz="3200"/>
              <a:t>.</a:t>
            </a:r>
            <a:r>
              <a:rPr lang="en-US" sz="3200"/>
              <a:t>1</a:t>
            </a:r>
            <a:r>
              <a:rPr lang="vi-VN" sz="3200"/>
              <a:t> Thiết kế vật lý tổng quan cơ sở 1.</a:t>
            </a:r>
            <a:endParaRPr lang="en-US" sz="320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B616B05-CA4D-265F-DBE3-AFD5BCA3FB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E0BBC2-331D-455A-8F34-6CACAAA7B272}" type="datetime1">
              <a:rPr lang="en-GB" smtClean="0"/>
              <a:pPr>
                <a:spcAft>
                  <a:spcPts val="600"/>
                </a:spcAft>
              </a:pPr>
              <a:t>12/11/2024</a:t>
            </a:fld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8FEEA4-C371-57E5-59BA-CB7F2846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KIẾN THỨC - KỸ NĂNG - SÁNG TẠO - HỘI NHẬP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156FDDF-9071-43C6-9096-8920CD6B2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19</a:t>
            </a:fld>
            <a:endParaRPr lang="en-GB"/>
          </a:p>
        </p:txBody>
      </p:sp>
      <p:pic>
        <p:nvPicPr>
          <p:cNvPr id="2" name="Picture 1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14786972-88DD-0EA2-B238-99D63F792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654" y="1719187"/>
            <a:ext cx="5184692" cy="46977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group of colorful boxes with text&#10;&#10;Description automatically generated with medium confidence">
            <a:extLst>
              <a:ext uri="{FF2B5EF4-FFF2-40B4-BE49-F238E27FC236}">
                <a16:creationId xmlns:a16="http://schemas.microsoft.com/office/drawing/2014/main" id="{55EA0027-E7DC-4331-8D76-94A61D3AD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46" y="1783489"/>
            <a:ext cx="2584817" cy="1606145"/>
          </a:xfrm>
          <a:prstGeom prst="rect">
            <a:avLst/>
          </a:prstGeom>
        </p:spPr>
      </p:pic>
      <p:pic>
        <p:nvPicPr>
          <p:cNvPr id="3" name="Picture 2" descr="A computer screen shot of a computer network&#10;&#10;Description automatically generated">
            <a:extLst>
              <a:ext uri="{FF2B5EF4-FFF2-40B4-BE49-F238E27FC236}">
                <a16:creationId xmlns:a16="http://schemas.microsoft.com/office/drawing/2014/main" id="{C3E80A3F-4109-EECF-D555-D9806806E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68820" y="1933900"/>
            <a:ext cx="7126940" cy="41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3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CFB3B-6F6E-B625-5B77-2D570A045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a dome and trees&#10;&#10;Description automatically generated">
            <a:extLst>
              <a:ext uri="{FF2B5EF4-FFF2-40B4-BE49-F238E27FC236}">
                <a16:creationId xmlns:a16="http://schemas.microsoft.com/office/drawing/2014/main" id="{717DE29A-90D6-3515-E08F-C81836D58A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2" b="20634"/>
          <a:stretch/>
        </p:blipFill>
        <p:spPr>
          <a:xfrm>
            <a:off x="-1" y="6220"/>
            <a:ext cx="12164391" cy="6851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8C97E1-8220-AA84-CE89-FB1B48F45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382" y="2779485"/>
            <a:ext cx="10101235" cy="1673906"/>
          </a:xfrm>
        </p:spPr>
        <p:txBody>
          <a:bodyPr>
            <a:normAutofit fontScale="90000"/>
          </a:bodyPr>
          <a:lstStyle/>
          <a:p>
            <a:r>
              <a:rPr lang="vi-VN"/>
              <a:t>KHẢO SÁT CƠ SỞ VẬT CHẤT Ở </a:t>
            </a:r>
            <a:br>
              <a:rPr lang="en-US"/>
            </a:br>
            <a:r>
              <a:rPr lang="vi-VN"/>
              <a:t>3 CƠ SỞ TRƯỜNG ĐẠI HỌC GTVT TP.HCM VÀ PHÂN TÍCH YÊU CẦU</a:t>
            </a:r>
            <a:endParaRPr lang="en-US"/>
          </a:p>
        </p:txBody>
      </p:sp>
      <p:pic>
        <p:nvPicPr>
          <p:cNvPr id="7" name="Picture 6" descr="A blueprint of a building&#10;&#10;Description automatically generated">
            <a:extLst>
              <a:ext uri="{FF2B5EF4-FFF2-40B4-BE49-F238E27FC236}">
                <a16:creationId xmlns:a16="http://schemas.microsoft.com/office/drawing/2014/main" id="{BC9C8994-45FB-EE23-298C-5BADADBC2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913" y="1289502"/>
            <a:ext cx="4220728" cy="506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629156E-EA89-1281-32F6-4F030AF1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E0BBC2-331D-455A-8F34-6CACAAA7B272}" type="datetime1">
              <a:rPr lang="en-GB" smtClean="0"/>
              <a:pPr>
                <a:spcAft>
                  <a:spcPts val="600"/>
                </a:spcAft>
              </a:pPr>
              <a:t>12/11/2024</a:t>
            </a:fld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EBDED0F-658C-91C3-039C-8976B9F6C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KIẾN THỨC - KỸ NĂNG - SÁNG TẠO - HỘI NHẬP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A01C18-4176-ABAC-B426-43A4FB57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455C8-8CD2-DAAC-0A08-14CCBC5B3D05}"/>
              </a:ext>
            </a:extLst>
          </p:cNvPr>
          <p:cNvSpPr txBox="1"/>
          <p:nvPr/>
        </p:nvSpPr>
        <p:spPr>
          <a:xfrm>
            <a:off x="-7934222" y="1849512"/>
            <a:ext cx="6682402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vi-VN" sz="2000" b="1" i="1">
                <a:latin typeface="Arial"/>
                <a:cs typeface="Arial"/>
              </a:rPr>
              <a:t>Cơ sở 1</a:t>
            </a:r>
            <a:r>
              <a:rPr lang="vi-VN" sz="2000">
                <a:latin typeface="Arial"/>
                <a:cs typeface="Arial"/>
              </a:rPr>
              <a:t>: Gồm 6 tòa (A-F)</a:t>
            </a:r>
          </a:p>
          <a:p>
            <a:pPr marL="742315" lvl="1" indent="-285750">
              <a:buFont typeface="Arial" panose="020B0604020202020204" pitchFamily="34" charset="0"/>
              <a:buChar char="•"/>
            </a:pPr>
            <a:r>
              <a:rPr lang="vi-VN" sz="2000">
                <a:latin typeface="Arial"/>
                <a:cs typeface="Arial"/>
              </a:rPr>
              <a:t>Tòa C, E có 3 tầng. Tòa B có 4 tầng, tòa F có 5 tầng và D có 7 tầng.</a:t>
            </a:r>
          </a:p>
          <a:p>
            <a:pPr marL="742315" lvl="1" indent="-285750">
              <a:buFont typeface="Arial" panose="020B0604020202020204" pitchFamily="34" charset="0"/>
              <a:buChar char="•"/>
            </a:pPr>
            <a:r>
              <a:rPr lang="vi-VN" sz="2000">
                <a:latin typeface="Arial"/>
                <a:cs typeface="Arial"/>
              </a:rPr>
              <a:t>Chức năng: học tập, nghiên cứu và hành chính.</a:t>
            </a:r>
          </a:p>
          <a:p>
            <a:pPr marL="742315" lvl="1" indent="-285750">
              <a:buFont typeface="Arial" panose="020B0604020202020204" pitchFamily="34" charset="0"/>
              <a:buChar char="•"/>
            </a:pPr>
            <a:r>
              <a:rPr lang="vi-VN" sz="2000">
                <a:latin typeface="Arial"/>
                <a:cs typeface="Arial"/>
              </a:rPr>
              <a:t>Số lượng phòng/ban: </a:t>
            </a:r>
          </a:p>
          <a:p>
            <a:pPr marL="1256665" lvl="2" indent="-342900">
              <a:buFont typeface="Wingdings" panose="05000000000000000000" pitchFamily="2" charset="2"/>
              <a:buChar char="§"/>
            </a:pPr>
            <a:r>
              <a:rPr lang="vi-VN" sz="2000">
                <a:latin typeface="Arial"/>
                <a:cs typeface="Arial"/>
              </a:rPr>
              <a:t>82 phòng học</a:t>
            </a:r>
          </a:p>
          <a:p>
            <a:pPr marL="1256665" lvl="2" indent="-342900">
              <a:buFont typeface="Wingdings" panose="05000000000000000000" pitchFamily="2" charset="2"/>
              <a:buChar char="§"/>
            </a:pPr>
            <a:r>
              <a:rPr lang="vi-VN" sz="2000">
                <a:latin typeface="Arial"/>
                <a:cs typeface="Arial"/>
              </a:rPr>
              <a:t>41 Phòng làm việc</a:t>
            </a:r>
            <a:endParaRPr lang="vi-VN"/>
          </a:p>
          <a:p>
            <a:pPr marL="1256665" lvl="2" indent="-342900">
              <a:buFont typeface="Wingdings" panose="05000000000000000000" pitchFamily="2" charset="2"/>
              <a:buChar char="§"/>
            </a:pPr>
            <a:r>
              <a:rPr lang="vi-VN" sz="2000">
                <a:latin typeface="Arial"/>
                <a:cs typeface="Arial"/>
              </a:rPr>
              <a:t>1 hội trường,1 phòng y tế,1 thư viện, 1 canteen,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vi-VN" sz="2000">
                <a:latin typeface="Arial"/>
                <a:cs typeface="Arial"/>
              </a:rPr>
              <a:t>1 phòng viện trưởng, 1 phòng đoàn, 1 văn phòng viện, 1 Viện Đèo Cả.</a:t>
            </a:r>
          </a:p>
          <a:p>
            <a:pPr marL="1256665" lvl="2" indent="-342900">
              <a:buFont typeface="Wingdings" panose="05000000000000000000" pitchFamily="2" charset="2"/>
              <a:buChar char="§"/>
            </a:pPr>
            <a:r>
              <a:rPr lang="vi-VN" sz="2000">
                <a:latin typeface="Arial"/>
                <a:cs typeface="Arial"/>
              </a:rPr>
              <a:t>3 văn phòng viện</a:t>
            </a:r>
          </a:p>
          <a:p>
            <a:pPr marL="1256665" lvl="2" indent="-342900">
              <a:buFont typeface="Wingdings" panose="05000000000000000000" pitchFamily="2" charset="2"/>
              <a:buChar char="§"/>
            </a:pPr>
            <a:r>
              <a:rPr lang="vi-VN" sz="2000">
                <a:latin typeface="Arial"/>
                <a:cs typeface="Arial"/>
              </a:rPr>
              <a:t>5 phòng họp</a:t>
            </a:r>
          </a:p>
          <a:p>
            <a:pPr marL="1256665" lvl="2" indent="-342900">
              <a:buFont typeface="Wingdings" panose="05000000000000000000" pitchFamily="2" charset="2"/>
              <a:buChar char="§"/>
            </a:pPr>
            <a:r>
              <a:rPr lang="vi-VN" sz="2000">
                <a:latin typeface="Arial"/>
                <a:cs typeface="Arial"/>
              </a:rPr>
              <a:t>4 phòng máy tính </a:t>
            </a:r>
          </a:p>
          <a:p>
            <a:pPr marL="742315" lvl="1" indent="-285750" algn="just">
              <a:buFont typeface="Arial" panose="020B0604020202020204" pitchFamily="34" charset="0"/>
              <a:buChar char="•"/>
            </a:pPr>
            <a:r>
              <a:rPr lang="vi-VN" sz="2000">
                <a:latin typeface="Arial"/>
                <a:cs typeface="Arial"/>
              </a:rPr>
              <a:t>Số lượng hosts: 13.433 </a:t>
            </a:r>
          </a:p>
          <a:p>
            <a:endParaRPr lang="vi-VN" sz="2000">
              <a:latin typeface="Arial"/>
              <a:ea typeface="Calibri"/>
              <a:cs typeface="Arial"/>
            </a:endParaRPr>
          </a:p>
          <a:p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210228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E9291-132E-DD22-C204-953FE84F5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AAE3C84-2D33-FF64-2656-72DA4BA81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2332"/>
            <a:ext cx="10515600" cy="767410"/>
          </a:xfrm>
        </p:spPr>
        <p:txBody>
          <a:bodyPr anchor="ctr">
            <a:normAutofit/>
          </a:bodyPr>
          <a:lstStyle/>
          <a:p>
            <a:r>
              <a:rPr lang="en-US" sz="3200"/>
              <a:t>3</a:t>
            </a:r>
            <a:r>
              <a:rPr lang="vi-VN" sz="3200"/>
              <a:t>.</a:t>
            </a:r>
            <a:r>
              <a:rPr lang="en-US" sz="3200"/>
              <a:t>2</a:t>
            </a:r>
            <a:r>
              <a:rPr lang="vi-VN" sz="3200"/>
              <a:t> Thiết kế vật lý tổng quan cơ sở 2.</a:t>
            </a:r>
            <a:endParaRPr lang="en-US" sz="320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7805428-CADB-3AD4-DB2F-F40AA619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E0BBC2-331D-455A-8F34-6CACAAA7B272}" type="datetime1">
              <a:rPr lang="en-GB" smtClean="0"/>
              <a:pPr>
                <a:spcAft>
                  <a:spcPts val="600"/>
                </a:spcAft>
              </a:pPr>
              <a:t>12/11/2024</a:t>
            </a:fld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59E8E42-440C-7CE4-8341-3881A645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KIẾN THỨC - KỸ NĂNG - SÁNG TẠO - HỘI NHẬP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8906087-E938-AAD2-8F45-9D8FAFCD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20</a:t>
            </a:fld>
            <a:endParaRPr lang="en-GB"/>
          </a:p>
        </p:txBody>
      </p:sp>
      <p:pic>
        <p:nvPicPr>
          <p:cNvPr id="2" name="Picture 1" descr="A computer screen shot of a computer network&#10;&#10;Description automatically generated">
            <a:extLst>
              <a:ext uri="{FF2B5EF4-FFF2-40B4-BE49-F238E27FC236}">
                <a16:creationId xmlns:a16="http://schemas.microsoft.com/office/drawing/2014/main" id="{0CC53718-F81A-2BC6-5503-AC3156F3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80" y="1933900"/>
            <a:ext cx="7126940" cy="4103195"/>
          </a:xfrm>
          <a:prstGeom prst="rect">
            <a:avLst/>
          </a:prstGeom>
        </p:spPr>
      </p:pic>
      <p:pic>
        <p:nvPicPr>
          <p:cNvPr id="3" name="Picture 2" descr="A group of colorful boxes with text&#10;&#10;Description automatically generated with medium confidence">
            <a:extLst>
              <a:ext uri="{FF2B5EF4-FFF2-40B4-BE49-F238E27FC236}">
                <a16:creationId xmlns:a16="http://schemas.microsoft.com/office/drawing/2014/main" id="{77471114-30EC-5145-8820-031C90EBF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46" y="1933900"/>
            <a:ext cx="2584817" cy="1606145"/>
          </a:xfrm>
          <a:prstGeom prst="rect">
            <a:avLst/>
          </a:prstGeom>
        </p:spPr>
      </p:pic>
      <p:pic>
        <p:nvPicPr>
          <p:cNvPr id="5" name="Picture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9B626743-6962-A30E-5CC3-4B550FE4E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4824" y="1779742"/>
            <a:ext cx="6061967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23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CD374-85C7-3A1A-15D0-7743F1A5F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1E7CFEB-DA37-55F6-68BB-95AFD32E8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2332"/>
            <a:ext cx="10515600" cy="767410"/>
          </a:xfrm>
        </p:spPr>
        <p:txBody>
          <a:bodyPr anchor="ctr">
            <a:normAutofit/>
          </a:bodyPr>
          <a:lstStyle/>
          <a:p>
            <a:r>
              <a:rPr lang="en-US" sz="3200"/>
              <a:t>3</a:t>
            </a:r>
            <a:r>
              <a:rPr lang="vi-VN" sz="3200"/>
              <a:t>.</a:t>
            </a:r>
            <a:r>
              <a:rPr lang="en-US" sz="3200"/>
              <a:t>3</a:t>
            </a:r>
            <a:r>
              <a:rPr lang="vi-VN" sz="3200"/>
              <a:t> Thiết kế vật lý tổng quan cơ sở 3.</a:t>
            </a:r>
            <a:endParaRPr lang="en-US" sz="320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E8BEB1B-1711-A333-C45F-D485DE375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E0BBC2-331D-455A-8F34-6CACAAA7B272}" type="datetime1">
              <a:rPr lang="en-GB" smtClean="0"/>
              <a:pPr>
                <a:spcAft>
                  <a:spcPts val="600"/>
                </a:spcAft>
              </a:pPr>
              <a:t>12/11/2024</a:t>
            </a:fld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8B4DED5-DED9-4B8D-71AA-B3340278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KIẾN THỨC - KỸ NĂNG - SÁNG TẠO - HỘI NHẬP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3D61148-CC0C-EE81-12A3-7C648AE5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21</a:t>
            </a:fld>
            <a:endParaRPr lang="en-GB"/>
          </a:p>
        </p:txBody>
      </p:sp>
      <p:pic>
        <p:nvPicPr>
          <p:cNvPr id="2" name="Picture 1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B9921357-1B97-04D5-BF37-9C78CD062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16" y="1779742"/>
            <a:ext cx="6061967" cy="4381500"/>
          </a:xfrm>
          <a:prstGeom prst="rect">
            <a:avLst/>
          </a:prstGeom>
        </p:spPr>
      </p:pic>
      <p:pic>
        <p:nvPicPr>
          <p:cNvPr id="3" name="Picture 2" descr="A group of colorful boxes with text&#10;&#10;Description automatically generated with medium confidence">
            <a:extLst>
              <a:ext uri="{FF2B5EF4-FFF2-40B4-BE49-F238E27FC236}">
                <a16:creationId xmlns:a16="http://schemas.microsoft.com/office/drawing/2014/main" id="{22CDE0FE-2E33-F5E8-0AFC-B26306DBB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46" y="1783489"/>
            <a:ext cx="2584817" cy="160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39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2D5F2-DAAA-647B-2310-026F6B892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a dome and trees&#10;&#10;Description automatically generated">
            <a:extLst>
              <a:ext uri="{FF2B5EF4-FFF2-40B4-BE49-F238E27FC236}">
                <a16:creationId xmlns:a16="http://schemas.microsoft.com/office/drawing/2014/main" id="{E495BEC4-7D98-8EBB-1E61-F862036016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2" b="20634"/>
          <a:stretch/>
        </p:blipFill>
        <p:spPr>
          <a:xfrm>
            <a:off x="-1" y="6220"/>
            <a:ext cx="12164391" cy="6851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AFA5F9-1858-622F-E5B1-2D2ABF034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7584" y="2592047"/>
            <a:ext cx="9436831" cy="1673906"/>
          </a:xfrm>
        </p:spPr>
        <p:txBody>
          <a:bodyPr>
            <a:normAutofit/>
          </a:bodyPr>
          <a:lstStyle/>
          <a:p>
            <a:r>
              <a:rPr lang="vi-VN"/>
              <a:t>TÍNH TOÁN CHI PHÍ THIẾT BỊ, DÂY DẪN VÀ THI CÔNG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79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CD374-85C7-3A1A-15D0-7743F1A5F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E8BEB1B-1711-A333-C45F-D485DE375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E0BBC2-331D-455A-8F34-6CACAAA7B272}" type="datetime1">
              <a:rPr lang="en-GB" smtClean="0"/>
              <a:pPr>
                <a:spcAft>
                  <a:spcPts val="600"/>
                </a:spcAft>
              </a:pPr>
              <a:t>12/11/2024</a:t>
            </a:fld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8B4DED5-DED9-4B8D-71AA-B3340278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KIẾN THỨC - KỸ NĂNG - SÁNG TẠO - HỘI NHẬP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3D61148-CC0C-EE81-12A3-7C648AE5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23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B71BFF-6868-749D-283A-165019388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2972"/>
            <a:ext cx="8966200" cy="756972"/>
          </a:xfrm>
        </p:spPr>
        <p:txBody>
          <a:bodyPr>
            <a:normAutofit/>
          </a:bodyPr>
          <a:lstStyle/>
          <a:p>
            <a:r>
              <a:rPr lang="en-US" sz="2800">
                <a:latin typeface="Segoe UI Black"/>
                <a:ea typeface="Segoe UI Black"/>
                <a:cs typeface="Times New Roman"/>
              </a:rPr>
              <a:t>4. Bảng </a:t>
            </a:r>
            <a:r>
              <a:rPr lang="en-US" sz="2800" err="1">
                <a:latin typeface="Segoe UI Black"/>
                <a:ea typeface="Segoe UI Black"/>
                <a:cs typeface="Times New Roman"/>
              </a:rPr>
              <a:t>thống</a:t>
            </a:r>
            <a:r>
              <a:rPr lang="en-US" sz="2800">
                <a:latin typeface="Segoe UI Black"/>
                <a:ea typeface="Segoe UI Black"/>
                <a:cs typeface="Times New Roman"/>
              </a:rPr>
              <a:t> </a:t>
            </a:r>
            <a:r>
              <a:rPr lang="en-US" sz="2800" err="1">
                <a:latin typeface="Segoe UI Black"/>
                <a:ea typeface="Segoe UI Black"/>
                <a:cs typeface="Times New Roman"/>
              </a:rPr>
              <a:t>kê</a:t>
            </a:r>
            <a:r>
              <a:rPr lang="en-US" sz="2800">
                <a:latin typeface="Segoe UI Black"/>
                <a:ea typeface="Segoe UI Black"/>
                <a:cs typeface="Times New Roman"/>
              </a:rPr>
              <a:t> </a:t>
            </a:r>
            <a:r>
              <a:rPr lang="en-US" sz="2800" err="1">
                <a:latin typeface="Segoe UI Black"/>
                <a:ea typeface="Segoe UI Black"/>
                <a:cs typeface="Times New Roman"/>
              </a:rPr>
              <a:t>giá</a:t>
            </a:r>
            <a:r>
              <a:rPr lang="en-US" sz="2800">
                <a:latin typeface="Segoe UI Black"/>
                <a:ea typeface="Segoe UI Black"/>
                <a:cs typeface="Times New Roman"/>
              </a:rPr>
              <a:t> thành (thiết bị &amp; dây dẫn)</a:t>
            </a:r>
            <a:endParaRPr lang="en-US" sz="2800"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5E807E2-A3B0-29B9-3B0E-86CB49B86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336166"/>
              </p:ext>
            </p:extLst>
          </p:nvPr>
        </p:nvGraphicFramePr>
        <p:xfrm>
          <a:off x="647177" y="2014603"/>
          <a:ext cx="10891088" cy="4011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7094">
                  <a:extLst>
                    <a:ext uri="{9D8B030D-6E8A-4147-A177-3AD203B41FA5}">
                      <a16:colId xmlns:a16="http://schemas.microsoft.com/office/drawing/2014/main" val="3184743874"/>
                    </a:ext>
                  </a:extLst>
                </a:gridCol>
                <a:gridCol w="1228708">
                  <a:extLst>
                    <a:ext uri="{9D8B030D-6E8A-4147-A177-3AD203B41FA5}">
                      <a16:colId xmlns:a16="http://schemas.microsoft.com/office/drawing/2014/main" val="1589706864"/>
                    </a:ext>
                  </a:extLst>
                </a:gridCol>
                <a:gridCol w="1118498">
                  <a:extLst>
                    <a:ext uri="{9D8B030D-6E8A-4147-A177-3AD203B41FA5}">
                      <a16:colId xmlns:a16="http://schemas.microsoft.com/office/drawing/2014/main" val="4183242035"/>
                    </a:ext>
                  </a:extLst>
                </a:gridCol>
                <a:gridCol w="1660223">
                  <a:extLst>
                    <a:ext uri="{9D8B030D-6E8A-4147-A177-3AD203B41FA5}">
                      <a16:colId xmlns:a16="http://schemas.microsoft.com/office/drawing/2014/main" val="1664910548"/>
                    </a:ext>
                  </a:extLst>
                </a:gridCol>
                <a:gridCol w="1736565">
                  <a:extLst>
                    <a:ext uri="{9D8B030D-6E8A-4147-A177-3AD203B41FA5}">
                      <a16:colId xmlns:a16="http://schemas.microsoft.com/office/drawing/2014/main" val="3423053716"/>
                    </a:ext>
                  </a:extLst>
                </a:gridCol>
              </a:tblGrid>
              <a:tr h="63233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Hãng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</a:t>
                      </a: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(VNĐ)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Thành </a:t>
                      </a:r>
                      <a:r>
                        <a:rPr lang="en-US" sz="1800" b="1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(VNĐ)</a:t>
                      </a:r>
                      <a:endParaRPr lang="en-US" sz="1800" b="1" i="0" u="none" strike="noStrike" baseline="0" noProof="0" err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681218"/>
                  </a:ext>
                </a:extLst>
              </a:tr>
              <a:tr h="39016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Cáp</a:t>
                      </a: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quang</a:t>
                      </a: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4FO </a:t>
                      </a:r>
                      <a:r>
                        <a:rPr lang="en-US" sz="1800" b="0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Singlemode</a:t>
                      </a: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4 Core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VINACAP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90m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4 950/</a:t>
                      </a:r>
                      <a:r>
                        <a:rPr lang="en-US" sz="1800" b="0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445 500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165584"/>
                  </a:ext>
                </a:extLst>
              </a:tr>
              <a:tr h="39016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Cáp</a:t>
                      </a: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quang</a:t>
                      </a: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4FO OM4 Multimode</a:t>
                      </a:r>
                      <a:endParaRPr 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Cablexa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1662m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15 000/</a:t>
                      </a:r>
                      <a:r>
                        <a:rPr lang="en-US" sz="1800" b="0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24 930 000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733616"/>
                  </a:ext>
                </a:extLst>
              </a:tr>
              <a:tr h="39016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Cáp</a:t>
                      </a: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mạng</a:t>
                      </a: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HDPRO CAT6 UTP COPPER.</a:t>
                      </a:r>
                      <a:endParaRPr 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HDPRO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3710m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7 300/</a:t>
                      </a:r>
                      <a:r>
                        <a:rPr lang="en-US" sz="1800" b="0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27 083 000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9317421"/>
                  </a:ext>
                </a:extLst>
              </a:tr>
              <a:tr h="39016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Router Cisco ISR4321/K9.</a:t>
                      </a:r>
                      <a:endParaRPr 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Cisco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</a:t>
                      </a:r>
                      <a:r>
                        <a:rPr lang="en-US" sz="1800" b="0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cái</a:t>
                      </a: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37 980 000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341 820 000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512957"/>
                  </a:ext>
                </a:extLst>
              </a:tr>
              <a:tr h="39016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Switch Cisco Catalyst 2960 WS-C2960+24TC-L.</a:t>
                      </a:r>
                      <a:endParaRPr 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Cisco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 </a:t>
                      </a:r>
                      <a:r>
                        <a:rPr lang="en-US" sz="1800" b="0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cái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16 734 300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1 522 821 300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126129"/>
                  </a:ext>
                </a:extLst>
              </a:tr>
              <a:tr h="39016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Switch CISCO Catalyst 3560 WS-C3560V2-24PS-S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Cisco</a:t>
                      </a:r>
                      <a:endParaRPr lang="en-US" sz="18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</a:t>
                      </a:r>
                      <a:r>
                        <a:rPr lang="en-US" sz="1800" b="0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cái</a:t>
                      </a: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58 000 000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348 000 000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441237"/>
                  </a:ext>
                </a:extLst>
              </a:tr>
              <a:tr h="39016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Cisco Meraki MR56 (</a:t>
                      </a:r>
                      <a:r>
                        <a:rPr lang="en-US" sz="1800" b="0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Wifi</a:t>
                      </a: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Cisco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123 cái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22 155 000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2 725 065 000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453316"/>
                  </a:ext>
                </a:extLst>
              </a:tr>
              <a:tr h="39016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Cisco ASA5505-BUN-k9 (Firewall)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Cisco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</a:t>
                      </a:r>
                      <a:r>
                        <a:rPr lang="en-US" sz="1800" b="0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cái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7 200 000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28 800 000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116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6571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4701D-0767-BF53-84F4-DB63249C6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92CA7CC-F156-C7BF-7BA4-6745B245A4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E0BBC2-331D-455A-8F34-6CACAAA7B272}" type="datetime1">
              <a:rPr lang="en-GB" smtClean="0"/>
              <a:pPr>
                <a:spcAft>
                  <a:spcPts val="600"/>
                </a:spcAft>
              </a:pPr>
              <a:t>12/11/2024</a:t>
            </a:fld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75E1D22-1A29-03E6-7EFD-A0CE0A059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KIẾN THỨC - KỸ NĂNG - SÁNG TẠO - HỘI NHẬP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3400164-9C36-F383-2AE6-AD01A8EFA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24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D4C7D3-DC55-1F4A-9335-09F31DBF8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2972"/>
            <a:ext cx="8135654" cy="756972"/>
          </a:xfrm>
        </p:spPr>
        <p:txBody>
          <a:bodyPr>
            <a:normAutofit/>
          </a:bodyPr>
          <a:lstStyle/>
          <a:p>
            <a:r>
              <a:rPr lang="en-US" sz="2800">
                <a:latin typeface="Segoe UI Black"/>
                <a:ea typeface="Segoe UI Black"/>
                <a:cs typeface="Times New Roman"/>
              </a:rPr>
              <a:t>4. Bảng </a:t>
            </a:r>
            <a:r>
              <a:rPr lang="en-US" sz="2800" err="1">
                <a:latin typeface="Segoe UI Black"/>
                <a:ea typeface="Segoe UI Black"/>
                <a:cs typeface="Times New Roman"/>
              </a:rPr>
              <a:t>thống</a:t>
            </a:r>
            <a:r>
              <a:rPr lang="en-US" sz="2800">
                <a:latin typeface="Segoe UI Black"/>
                <a:ea typeface="Segoe UI Black"/>
                <a:cs typeface="Times New Roman"/>
              </a:rPr>
              <a:t> </a:t>
            </a:r>
            <a:r>
              <a:rPr lang="en-US" sz="2800" err="1">
                <a:latin typeface="Segoe UI Black"/>
                <a:ea typeface="Segoe UI Black"/>
                <a:cs typeface="Times New Roman"/>
              </a:rPr>
              <a:t>kê</a:t>
            </a:r>
            <a:r>
              <a:rPr lang="en-US" sz="2800">
                <a:latin typeface="Segoe UI Black"/>
                <a:ea typeface="Segoe UI Black"/>
                <a:cs typeface="Times New Roman"/>
              </a:rPr>
              <a:t> </a:t>
            </a:r>
            <a:r>
              <a:rPr lang="en-US" sz="2800" err="1">
                <a:latin typeface="Segoe UI Black"/>
                <a:ea typeface="Segoe UI Black"/>
                <a:cs typeface="Times New Roman"/>
              </a:rPr>
              <a:t>giá</a:t>
            </a:r>
            <a:r>
              <a:rPr lang="en-US" sz="2800">
                <a:latin typeface="Segoe UI Black"/>
                <a:ea typeface="Segoe UI Black"/>
                <a:cs typeface="Times New Roman"/>
              </a:rPr>
              <a:t> thành (thiết bị)</a:t>
            </a:r>
            <a:endParaRPr lang="en-US" sz="2800">
              <a:cs typeface="Times New Roman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1D9CA5A-C5BA-7A2C-AE8C-052464555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459959"/>
              </p:ext>
            </p:extLst>
          </p:nvPr>
        </p:nvGraphicFramePr>
        <p:xfrm>
          <a:off x="460748" y="2066838"/>
          <a:ext cx="11270503" cy="3688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9812">
                  <a:extLst>
                    <a:ext uri="{9D8B030D-6E8A-4147-A177-3AD203B41FA5}">
                      <a16:colId xmlns:a16="http://schemas.microsoft.com/office/drawing/2014/main" val="3184743874"/>
                    </a:ext>
                  </a:extLst>
                </a:gridCol>
                <a:gridCol w="1308105">
                  <a:extLst>
                    <a:ext uri="{9D8B030D-6E8A-4147-A177-3AD203B41FA5}">
                      <a16:colId xmlns:a16="http://schemas.microsoft.com/office/drawing/2014/main" val="1589706864"/>
                    </a:ext>
                  </a:extLst>
                </a:gridCol>
                <a:gridCol w="1157463">
                  <a:extLst>
                    <a:ext uri="{9D8B030D-6E8A-4147-A177-3AD203B41FA5}">
                      <a16:colId xmlns:a16="http://schemas.microsoft.com/office/drawing/2014/main" val="4183242035"/>
                    </a:ext>
                  </a:extLst>
                </a:gridCol>
                <a:gridCol w="1718061">
                  <a:extLst>
                    <a:ext uri="{9D8B030D-6E8A-4147-A177-3AD203B41FA5}">
                      <a16:colId xmlns:a16="http://schemas.microsoft.com/office/drawing/2014/main" val="1664910548"/>
                    </a:ext>
                  </a:extLst>
                </a:gridCol>
                <a:gridCol w="1797062">
                  <a:extLst>
                    <a:ext uri="{9D8B030D-6E8A-4147-A177-3AD203B41FA5}">
                      <a16:colId xmlns:a16="http://schemas.microsoft.com/office/drawing/2014/main" val="3423053716"/>
                    </a:ext>
                  </a:extLst>
                </a:gridCol>
              </a:tblGrid>
              <a:tr h="61925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Hãng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</a:t>
                      </a: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(VNĐ)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Thành </a:t>
                      </a:r>
                      <a:r>
                        <a:rPr lang="en-US" sz="1800" b="1" i="0" u="none" strike="noStrike" baseline="0" noProof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1800" b="1" i="0" u="none" strike="noStrike" baseline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(VNĐ)</a:t>
                      </a:r>
                      <a:endParaRPr lang="en-US" sz="1800" b="1" i="0" u="none" strike="noStrike" baseline="0" noProof="0" err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681218"/>
                  </a:ext>
                </a:extLst>
              </a:tr>
              <a:tr h="3901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Máy Chủ Dell PowerEdge R640 8×2.5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Dell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3 cái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77 000 000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231 000 000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165584"/>
                  </a:ext>
                </a:extLst>
              </a:tr>
              <a:tr h="3901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Bộ lưu điện UPS APC Smart-UPS C 1000VA LCD 230V (SMC1000I)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3 cái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7 949 000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23 847 000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733616"/>
                  </a:ext>
                </a:extLst>
              </a:tr>
              <a:tr h="3901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24 Port 1U Rackmount Cat 6 110 Patch Panel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4 cái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2 050 665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8 202 660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9317421"/>
                  </a:ext>
                </a:extLst>
              </a:tr>
              <a:tr h="3901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Đầu Mạng RJ45 Dintek UTP Cat.6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478 cái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5 800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2 772 400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512957"/>
                  </a:ext>
                </a:extLst>
              </a:tr>
              <a:tr h="3901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Đầu nối quang (Adapter) chuẩn SC, LC, ST, FC, MT-RJ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113 cái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80 000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18 080 000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126129"/>
                  </a:ext>
                </a:extLst>
              </a:tr>
              <a:tr h="3901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Dây nhảy quang SingleMode chuẩn đầu LC-LC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8 sợi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80 000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640 000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441237"/>
                  </a:ext>
                </a:extLst>
              </a:tr>
              <a:tr h="390166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Tổng cộng</a:t>
                      </a:r>
                    </a:p>
                  </a:txBody>
                  <a:tcPr marL="68580" marR="68580" marT="0" marB="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US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5 303 506 860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28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15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94E15-3090-FCE7-033C-55569E46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3ADF91D-C185-C04E-185F-61C2911D99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E0BBC2-331D-455A-8F34-6CACAAA7B272}" type="datetime1">
              <a:rPr lang="en-GB" smtClean="0"/>
              <a:pPr>
                <a:spcAft>
                  <a:spcPts val="600"/>
                </a:spcAft>
              </a:pPr>
              <a:t>12/11/2024</a:t>
            </a:fld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CB16299-A89D-450C-B653-037C154C9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KIẾN THỨC - KỸ NĂNG - SÁNG TẠO - HỘI NHẬP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24FCCBE-0F1A-BCE4-F5F5-5AF0AABE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25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B22664-E514-3596-2069-3C71C6B0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2972"/>
            <a:ext cx="10642600" cy="756972"/>
          </a:xfrm>
        </p:spPr>
        <p:txBody>
          <a:bodyPr>
            <a:normAutofit/>
          </a:bodyPr>
          <a:lstStyle/>
          <a:p>
            <a:r>
              <a:rPr lang="en-US" sz="2800">
                <a:latin typeface="Segoe UI Black"/>
                <a:ea typeface="Segoe UI Black"/>
                <a:cs typeface="Times New Roman"/>
              </a:rPr>
              <a:t>4. Bảng </a:t>
            </a:r>
            <a:r>
              <a:rPr lang="en-US" sz="2800" err="1">
                <a:latin typeface="Segoe UI Black"/>
                <a:ea typeface="Segoe UI Black"/>
                <a:cs typeface="Times New Roman"/>
              </a:rPr>
              <a:t>thống</a:t>
            </a:r>
            <a:r>
              <a:rPr lang="en-US" sz="2800">
                <a:latin typeface="Segoe UI Black"/>
                <a:ea typeface="Segoe UI Black"/>
                <a:cs typeface="Times New Roman"/>
              </a:rPr>
              <a:t> </a:t>
            </a:r>
            <a:r>
              <a:rPr lang="en-US" sz="2800" err="1">
                <a:latin typeface="Segoe UI Black"/>
                <a:ea typeface="Segoe UI Black"/>
                <a:cs typeface="Times New Roman"/>
              </a:rPr>
              <a:t>kê</a:t>
            </a:r>
            <a:r>
              <a:rPr lang="en-US" sz="2800">
                <a:latin typeface="Segoe UI Black"/>
                <a:ea typeface="Segoe UI Black"/>
                <a:cs typeface="Times New Roman"/>
              </a:rPr>
              <a:t> </a:t>
            </a:r>
            <a:r>
              <a:rPr lang="en-US" sz="2800" err="1">
                <a:latin typeface="Segoe UI Black"/>
                <a:ea typeface="Segoe UI Black"/>
                <a:cs typeface="Times New Roman"/>
              </a:rPr>
              <a:t>giá</a:t>
            </a:r>
            <a:r>
              <a:rPr lang="en-US" sz="2800">
                <a:latin typeface="Segoe UI Black"/>
                <a:ea typeface="Segoe UI Black"/>
                <a:cs typeface="Times New Roman"/>
              </a:rPr>
              <a:t> thành (quản trị mạng &amp; thuê mạng)</a:t>
            </a:r>
            <a:endParaRPr lang="en-US" sz="2800">
              <a:cs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EBD929-6E39-BB5F-6391-DC0D0C2FC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633277"/>
              </p:ext>
            </p:extLst>
          </p:nvPr>
        </p:nvGraphicFramePr>
        <p:xfrm>
          <a:off x="838200" y="1859944"/>
          <a:ext cx="10515600" cy="10871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488302">
                  <a:extLst>
                    <a:ext uri="{9D8B030D-6E8A-4147-A177-3AD203B41FA5}">
                      <a16:colId xmlns:a16="http://schemas.microsoft.com/office/drawing/2014/main" val="2635774190"/>
                    </a:ext>
                  </a:extLst>
                </a:gridCol>
                <a:gridCol w="3517271">
                  <a:extLst>
                    <a:ext uri="{9D8B030D-6E8A-4147-A177-3AD203B41FA5}">
                      <a16:colId xmlns:a16="http://schemas.microsoft.com/office/drawing/2014/main" val="1720545626"/>
                    </a:ext>
                  </a:extLst>
                </a:gridCol>
                <a:gridCol w="3510027">
                  <a:extLst>
                    <a:ext uri="{9D8B030D-6E8A-4147-A177-3AD203B41FA5}">
                      <a16:colId xmlns:a16="http://schemas.microsoft.com/office/drawing/2014/main" val="3765545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 giá (VNĐ)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Thành tiền (VNĐ)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80918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PRTG Network Monitor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168 484 875</a:t>
                      </a: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/năm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168 484 875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1885867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 cộng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vi-VN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168</a:t>
                      </a: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484</a:t>
                      </a: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875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414657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C0C0833-DA89-5286-4A9F-ADA394CA6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89398"/>
              </p:ext>
            </p:extLst>
          </p:nvPr>
        </p:nvGraphicFramePr>
        <p:xfrm>
          <a:off x="838200" y="3117026"/>
          <a:ext cx="10515599" cy="21691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941320">
                  <a:extLst>
                    <a:ext uri="{9D8B030D-6E8A-4147-A177-3AD203B41FA5}">
                      <a16:colId xmlns:a16="http://schemas.microsoft.com/office/drawing/2014/main" val="1173934513"/>
                    </a:ext>
                  </a:extLst>
                </a:gridCol>
                <a:gridCol w="2736505">
                  <a:extLst>
                    <a:ext uri="{9D8B030D-6E8A-4147-A177-3AD203B41FA5}">
                      <a16:colId xmlns:a16="http://schemas.microsoft.com/office/drawing/2014/main" val="209805514"/>
                    </a:ext>
                  </a:extLst>
                </a:gridCol>
                <a:gridCol w="2418887">
                  <a:extLst>
                    <a:ext uri="{9D8B030D-6E8A-4147-A177-3AD203B41FA5}">
                      <a16:colId xmlns:a16="http://schemas.microsoft.com/office/drawing/2014/main" val="682463967"/>
                    </a:ext>
                  </a:extLst>
                </a:gridCol>
                <a:gridCol w="2418887">
                  <a:extLst>
                    <a:ext uri="{9D8B030D-6E8A-4147-A177-3AD203B41FA5}">
                      <a16:colId xmlns:a16="http://schemas.microsoft.com/office/drawing/2014/main" val="2929239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 giá (VNĐ)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 gian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Thành tiền (VNĐ)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62390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Leased Line VNPT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48 232 000/tháng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năm (12 tháng)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578</a:t>
                      </a: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784</a:t>
                      </a: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9735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ói cước Fiber500VIP+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33 000 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000/tháng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396</a:t>
                      </a: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</a:t>
                      </a: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08721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ói cước Fiber200Vip+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16 500 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000/tháng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198</a:t>
                      </a: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</a:t>
                      </a: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43337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ói cước Fiber300Eco+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13 200 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000/tháng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158</a:t>
                      </a: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73975"/>
                  </a:ext>
                </a:extLst>
              </a:tr>
              <a:tr h="19050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 cộng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vi-VN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331</a:t>
                      </a: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184</a:t>
                      </a: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000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822763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F8A1181-B70E-2882-2313-96FCDC655122}"/>
              </a:ext>
            </a:extLst>
          </p:cNvPr>
          <p:cNvSpPr txBox="1"/>
          <p:nvPr/>
        </p:nvSpPr>
        <p:spPr>
          <a:xfrm>
            <a:off x="1132840" y="5322606"/>
            <a:ext cx="958596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Aft>
                <a:spcPts val="800"/>
              </a:spcAft>
            </a:pPr>
            <a:r>
              <a:rPr lang="en-US" sz="2000" i="1">
                <a:effectLst/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* Giá thành tiền chưa áp dụng các chính sách khuyến mãi của nhà cung cấp.</a:t>
            </a:r>
            <a:endParaRPr lang="en-US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891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1873C-648A-5D28-DFF4-38D5E4F3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72E16DE-A2E0-7DD5-3D03-CE528B558A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E0BBC2-331D-455A-8F34-6CACAAA7B272}" type="datetime1">
              <a:rPr lang="en-GB" smtClean="0"/>
              <a:pPr>
                <a:spcAft>
                  <a:spcPts val="600"/>
                </a:spcAft>
              </a:pPr>
              <a:t>12/11/2024</a:t>
            </a:fld>
            <a:endParaRPr lang="en-GB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638E58F-4F74-9742-D64F-1E0E4F6E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KIẾN THỨC - KỸ NĂNG - SÁNG TẠO - HỘI NHẬP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8AD243B-5E59-A872-2D69-3406ECE9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26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9D8CD8-B0DD-6438-BF8A-7E05E129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2972"/>
            <a:ext cx="10642600" cy="756972"/>
          </a:xfrm>
        </p:spPr>
        <p:txBody>
          <a:bodyPr>
            <a:normAutofit/>
          </a:bodyPr>
          <a:lstStyle/>
          <a:p>
            <a:r>
              <a:rPr lang="en-US" sz="2800">
                <a:latin typeface="Segoe UI Black"/>
                <a:ea typeface="Segoe UI Black"/>
                <a:cs typeface="Times New Roman"/>
              </a:rPr>
              <a:t>4. Bảng </a:t>
            </a:r>
            <a:r>
              <a:rPr lang="en-US" sz="2800" err="1">
                <a:latin typeface="Segoe UI Black"/>
                <a:ea typeface="Segoe UI Black"/>
                <a:cs typeface="Times New Roman"/>
              </a:rPr>
              <a:t>thống</a:t>
            </a:r>
            <a:r>
              <a:rPr lang="en-US" sz="2800">
                <a:latin typeface="Segoe UI Black"/>
                <a:ea typeface="Segoe UI Black"/>
                <a:cs typeface="Times New Roman"/>
              </a:rPr>
              <a:t> </a:t>
            </a:r>
            <a:r>
              <a:rPr lang="en-US" sz="2800" err="1">
                <a:latin typeface="Segoe UI Black"/>
                <a:ea typeface="Segoe UI Black"/>
                <a:cs typeface="Times New Roman"/>
              </a:rPr>
              <a:t>kê</a:t>
            </a:r>
            <a:r>
              <a:rPr lang="en-US" sz="2800">
                <a:latin typeface="Segoe UI Black"/>
                <a:ea typeface="Segoe UI Black"/>
                <a:cs typeface="Times New Roman"/>
              </a:rPr>
              <a:t> </a:t>
            </a:r>
            <a:r>
              <a:rPr lang="en-US" sz="2800" err="1">
                <a:latin typeface="Segoe UI Black"/>
                <a:ea typeface="Segoe UI Black"/>
                <a:cs typeface="Times New Roman"/>
              </a:rPr>
              <a:t>giá</a:t>
            </a:r>
            <a:r>
              <a:rPr lang="en-US" sz="2800">
                <a:latin typeface="Segoe UI Black"/>
                <a:ea typeface="Segoe UI Black"/>
                <a:cs typeface="Times New Roman"/>
              </a:rPr>
              <a:t> thành (nhân công &amp; thi công)</a:t>
            </a:r>
            <a:endParaRPr lang="en-US" sz="2800">
              <a:cs typeface="Times New Roman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3A30B75-3FB1-2CFA-1C85-1091032D5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213644"/>
              </p:ext>
            </p:extLst>
          </p:nvPr>
        </p:nvGraphicFramePr>
        <p:xfrm>
          <a:off x="2209800" y="1957598"/>
          <a:ext cx="7205980" cy="36118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645660">
                  <a:extLst>
                    <a:ext uri="{9D8B030D-6E8A-4147-A177-3AD203B41FA5}">
                      <a16:colId xmlns:a16="http://schemas.microsoft.com/office/drawing/2014/main" val="3133929831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5403579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 tiền (VNĐ)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17369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 phí thuê nhân công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66 016 500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24445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Lập báo cáo dự án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84 098 692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09365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Thẩm định báo cáo dự án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13 797 300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17144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Lựa chọn nhà thầu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71 882 800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49621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Giám sát và thi công thiết bị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16 979 600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8227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Nghiệm thu và quyết toán công trình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14 802 700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09188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 phí quản lý dự án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63 570 150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9354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Dự phòng</a:t>
                      </a:r>
                      <a:endParaRPr lang="en-US" sz="1800" i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157 978 800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37079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 cộng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489 126 542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70897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B38ED3F-DF77-10F9-28E0-B5EE496CF4D2}"/>
              </a:ext>
            </a:extLst>
          </p:cNvPr>
          <p:cNvSpPr txBox="1"/>
          <p:nvPr/>
        </p:nvSpPr>
        <p:spPr>
          <a:xfrm>
            <a:off x="1518920" y="5625164"/>
            <a:ext cx="9154160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b="1" i="1">
                <a:effectLst/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Dự chi:</a:t>
            </a:r>
            <a:r>
              <a:rPr lang="en-US" sz="2400" b="1">
                <a:effectLst/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 7 292 302 277 VNĐ</a:t>
            </a:r>
            <a:r>
              <a:rPr lang="en-US" sz="2400">
                <a:effectLst/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 </a:t>
            </a:r>
            <a:r>
              <a:rPr lang="en-US" sz="2400" i="1">
                <a:effectLst/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(Chưa tính các chi phí phát sinh).</a:t>
            </a:r>
            <a:endParaRPr lang="en-US" sz="200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07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55E30B-544C-C8A5-194B-DC61DC0D0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3614"/>
            <a:ext cx="10515600" cy="1983905"/>
          </a:xfrm>
        </p:spPr>
        <p:txBody>
          <a:bodyPr>
            <a:normAutofit/>
          </a:bodyPr>
          <a:lstStyle/>
          <a:p>
            <a:pPr algn="ctr"/>
            <a:r>
              <a:rPr lang="en-US" sz="960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0F998-8C75-69C0-7FBA-E928095E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BBC2-331D-455A-8F34-6CACAAA7B272}" type="datetime1">
              <a:rPr lang="en-GB" smtClean="0"/>
              <a:pPr/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91FA4-CF7F-E44C-6764-EBDD7591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KIẾN THỨC - KỸ NĂNG - SÁNG TẠO - HỘI NHẬP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45F70-8AE3-21C1-3E96-478D6DF15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EC1-CEF0-44B9-AC69-1554EEB371D5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06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87D3B1-66B2-08D5-B7C5-69C4E937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818" y="1375096"/>
            <a:ext cx="4416650" cy="474416"/>
          </a:xfrm>
        </p:spPr>
        <p:txBody>
          <a:bodyPr/>
          <a:lstStyle/>
          <a:p>
            <a:r>
              <a:rPr lang="vi-VN"/>
              <a:t>1.</a:t>
            </a:r>
            <a:r>
              <a:rPr lang="en-US"/>
              <a:t>1</a:t>
            </a:r>
            <a:r>
              <a:rPr lang="vi-VN"/>
              <a:t> Cơ sở vật chất</a:t>
            </a:r>
            <a:r>
              <a:rPr lang="en-US"/>
              <a:t>,</a:t>
            </a:r>
            <a:r>
              <a:rPr lang="vi-VN"/>
              <a:t> hạ tầng.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16ACA-23F6-BCC0-4B4C-88FC34223C9F}"/>
              </a:ext>
            </a:extLst>
          </p:cNvPr>
          <p:cNvSpPr txBox="1"/>
          <p:nvPr/>
        </p:nvSpPr>
        <p:spPr>
          <a:xfrm>
            <a:off x="691618" y="1849512"/>
            <a:ext cx="6682402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vi-VN" sz="2000" b="1" i="1">
                <a:latin typeface="Arial"/>
                <a:cs typeface="Arial"/>
              </a:rPr>
              <a:t>Cơ sở 1</a:t>
            </a:r>
            <a:r>
              <a:rPr lang="vi-VN" sz="2000">
                <a:latin typeface="Arial"/>
                <a:cs typeface="Arial"/>
              </a:rPr>
              <a:t>: Gồm 6 tòa (A-F)</a:t>
            </a:r>
          </a:p>
          <a:p>
            <a:pPr marL="742315" lvl="1" indent="-285750">
              <a:buFont typeface="Arial" panose="020B0604020202020204" pitchFamily="34" charset="0"/>
              <a:buChar char="•"/>
            </a:pPr>
            <a:r>
              <a:rPr lang="vi-VN" sz="2000">
                <a:latin typeface="Arial"/>
                <a:cs typeface="Arial"/>
              </a:rPr>
              <a:t>Tòa C, E có 3 tầng. Tòa B có 4 tầng, tòa F có 5 tầng và D có 7 tầng.</a:t>
            </a:r>
          </a:p>
          <a:p>
            <a:pPr marL="742315" lvl="1" indent="-285750">
              <a:buFont typeface="Arial" panose="020B0604020202020204" pitchFamily="34" charset="0"/>
              <a:buChar char="•"/>
            </a:pPr>
            <a:r>
              <a:rPr lang="vi-VN" sz="2000">
                <a:latin typeface="Arial"/>
                <a:cs typeface="Arial"/>
              </a:rPr>
              <a:t>Chức năng: học tập, nghiên cứu và hành chính.</a:t>
            </a:r>
          </a:p>
          <a:p>
            <a:pPr marL="742315" lvl="1" indent="-285750">
              <a:buFont typeface="Arial" panose="020B0604020202020204" pitchFamily="34" charset="0"/>
              <a:buChar char="•"/>
            </a:pPr>
            <a:r>
              <a:rPr lang="vi-VN" sz="2000">
                <a:latin typeface="Arial"/>
                <a:cs typeface="Arial"/>
              </a:rPr>
              <a:t>Số lượng phòng/ban: </a:t>
            </a:r>
          </a:p>
          <a:p>
            <a:pPr marL="1256665" lvl="2" indent="-342900">
              <a:buFont typeface="Wingdings" panose="05000000000000000000" pitchFamily="2" charset="2"/>
              <a:buChar char="§"/>
            </a:pPr>
            <a:r>
              <a:rPr lang="vi-VN" sz="2000">
                <a:latin typeface="Arial"/>
                <a:cs typeface="Arial"/>
              </a:rPr>
              <a:t>82 phòng học</a:t>
            </a:r>
          </a:p>
          <a:p>
            <a:pPr marL="1256665" lvl="2" indent="-342900">
              <a:buFont typeface="Wingdings" panose="05000000000000000000" pitchFamily="2" charset="2"/>
              <a:buChar char="§"/>
            </a:pPr>
            <a:r>
              <a:rPr lang="vi-VN" sz="2000">
                <a:latin typeface="Arial"/>
                <a:cs typeface="Arial"/>
              </a:rPr>
              <a:t>41 Phòng làm việc</a:t>
            </a:r>
            <a:endParaRPr lang="vi-VN"/>
          </a:p>
          <a:p>
            <a:pPr marL="1256665" lvl="2" indent="-342900">
              <a:buFont typeface="Wingdings" panose="05000000000000000000" pitchFamily="2" charset="2"/>
              <a:buChar char="§"/>
            </a:pPr>
            <a:r>
              <a:rPr lang="vi-VN" sz="2000">
                <a:latin typeface="Arial"/>
                <a:cs typeface="Arial"/>
              </a:rPr>
              <a:t>1 hội trường,1 phòng y tế,1 thư viện, 1 canteen,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vi-VN" sz="2000">
                <a:latin typeface="Arial"/>
                <a:cs typeface="Arial"/>
              </a:rPr>
              <a:t>1 phòng viện trưởng, 1 phòng đoàn, 1 văn phòng viện, 1 Viện Đèo Cả.</a:t>
            </a:r>
          </a:p>
          <a:p>
            <a:pPr marL="1256665" lvl="2" indent="-342900">
              <a:buFont typeface="Wingdings" panose="05000000000000000000" pitchFamily="2" charset="2"/>
              <a:buChar char="§"/>
            </a:pPr>
            <a:r>
              <a:rPr lang="vi-VN" sz="2000">
                <a:latin typeface="Arial"/>
                <a:cs typeface="Arial"/>
              </a:rPr>
              <a:t>3 văn phòng viện</a:t>
            </a:r>
          </a:p>
          <a:p>
            <a:pPr marL="1256665" lvl="2" indent="-342900">
              <a:buFont typeface="Wingdings" panose="05000000000000000000" pitchFamily="2" charset="2"/>
              <a:buChar char="§"/>
            </a:pPr>
            <a:r>
              <a:rPr lang="vi-VN" sz="2000">
                <a:latin typeface="Arial"/>
                <a:cs typeface="Arial"/>
              </a:rPr>
              <a:t>5 phòng họp</a:t>
            </a:r>
          </a:p>
          <a:p>
            <a:pPr marL="1256665" lvl="2" indent="-342900">
              <a:buFont typeface="Wingdings" panose="05000000000000000000" pitchFamily="2" charset="2"/>
              <a:buChar char="§"/>
            </a:pPr>
            <a:r>
              <a:rPr lang="vi-VN" sz="2000">
                <a:latin typeface="Arial"/>
                <a:cs typeface="Arial"/>
              </a:rPr>
              <a:t>4 phòng máy tính </a:t>
            </a:r>
          </a:p>
          <a:p>
            <a:pPr marL="742315" lvl="1" indent="-285750" algn="just">
              <a:buFont typeface="Arial" panose="020B0604020202020204" pitchFamily="34" charset="0"/>
              <a:buChar char="•"/>
            </a:pPr>
            <a:r>
              <a:rPr lang="vi-VN" sz="2000">
                <a:latin typeface="Arial"/>
                <a:cs typeface="Arial"/>
              </a:rPr>
              <a:t>Số lượng hosts: 13.433 </a:t>
            </a:r>
          </a:p>
          <a:p>
            <a:endParaRPr lang="vi-VN" sz="2000">
              <a:latin typeface="Arial"/>
              <a:ea typeface="Calibri"/>
              <a:cs typeface="Arial"/>
            </a:endParaRPr>
          </a:p>
          <a:p>
            <a:endParaRPr lang="vi-VN" sz="2000"/>
          </a:p>
        </p:txBody>
      </p:sp>
      <p:pic>
        <p:nvPicPr>
          <p:cNvPr id="6" name="Picture 5" descr="A blueprint of a building&#10;&#10;Description automatically generated">
            <a:extLst>
              <a:ext uri="{FF2B5EF4-FFF2-40B4-BE49-F238E27FC236}">
                <a16:creationId xmlns:a16="http://schemas.microsoft.com/office/drawing/2014/main" id="{4029B2F5-3117-8C80-E06B-3E8D288F9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54" y="1289502"/>
            <a:ext cx="4220728" cy="506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842AE170-9ACF-BF02-98B3-011EB81FD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7"/>
          <a:stretch/>
        </p:blipFill>
        <p:spPr>
          <a:xfrm>
            <a:off x="12467741" y="1828800"/>
            <a:ext cx="5486400" cy="3892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07FD710-6850-64E1-E3BB-06961236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E0BBC2-331D-455A-8F34-6CACAAA7B272}" type="datetime1">
              <a:rPr lang="en-GB" smtClean="0"/>
              <a:pPr>
                <a:spcAft>
                  <a:spcPts val="600"/>
                </a:spcAft>
              </a:pPr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9E01A-6970-96E2-E98F-84F9AE4F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KIẾN THỨC - KỸ NĂNG - SÁNG TẠO - HỘI NHẬP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2930BCB-E950-2A2B-DCBA-43AB3939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E22DF-DA3E-D285-7A60-606983222F6E}"/>
              </a:ext>
            </a:extLst>
          </p:cNvPr>
          <p:cNvSpPr txBox="1"/>
          <p:nvPr/>
        </p:nvSpPr>
        <p:spPr>
          <a:xfrm>
            <a:off x="-6339376" y="1715976"/>
            <a:ext cx="5371048" cy="50629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85750" marR="0" lvl="0" indent="-28575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sz="19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Cơ sở 2</a:t>
            </a:r>
            <a:r>
              <a:rPr kumimoji="0" lang="vi-VN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Gồm 3 tòa (N,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vi-VN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P,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vi-VN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Q)</a:t>
            </a:r>
            <a:endParaRPr lang="vi-VN" sz="1900">
              <a:solidFill>
                <a:prstClr val="black"/>
              </a:solidFill>
              <a:latin typeface="Arial"/>
              <a:cs typeface="Arial"/>
            </a:endParaRPr>
          </a:p>
          <a:p>
            <a:pPr marL="742858" lvl="1" indent="-285750">
              <a:buFont typeface="Arial" panose="020B0604020202020204" pitchFamily="34" charset="0"/>
              <a:buChar char="•"/>
              <a:defRPr/>
            </a:pPr>
            <a:r>
              <a:rPr kumimoji="0" lang="vi-VN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Tòa N, P có 7 tầng và Tòa Q có 1 tầng.</a:t>
            </a:r>
            <a:endParaRPr lang="vi-VN" sz="1900">
              <a:solidFill>
                <a:prstClr val="black"/>
              </a:solidFill>
              <a:latin typeface="Arial"/>
              <a:cs typeface="Arial"/>
            </a:endParaRPr>
          </a:p>
          <a:p>
            <a:pPr marL="742858" lvl="1" indent="-285750">
              <a:buFont typeface="Arial" panose="020B0604020202020204" pitchFamily="34" charset="0"/>
              <a:buChar char="•"/>
              <a:defRPr/>
            </a:pPr>
            <a:r>
              <a:rPr kumimoji="0" lang="vi-VN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Chức năng: Phòng học và khu ký túc xá.</a:t>
            </a:r>
            <a:endParaRPr lang="vi-VN" sz="1900">
              <a:solidFill>
                <a:prstClr val="black"/>
              </a:solidFill>
              <a:latin typeface="Arial"/>
              <a:cs typeface="Arial"/>
            </a:endParaRPr>
          </a:p>
          <a:p>
            <a:pPr marL="742858" lvl="1" indent="-285750">
              <a:buFont typeface="Arial" panose="020B0604020202020204" pitchFamily="34" charset="0"/>
              <a:buChar char="•"/>
              <a:defRPr/>
            </a:pPr>
            <a:r>
              <a:rPr kumimoji="0" lang="vi-VN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Phòng/ban: </a:t>
            </a:r>
          </a:p>
          <a:p>
            <a:pPr marL="1199968" lvl="2" indent="-285750">
              <a:buFont typeface="Wingdings" panose="05000000000000000000" pitchFamily="2" charset="2"/>
              <a:buChar char="§"/>
              <a:defRPr/>
            </a:pPr>
            <a:r>
              <a:rPr lang="vi-VN" sz="1900">
                <a:solidFill>
                  <a:prstClr val="black"/>
                </a:solidFill>
                <a:latin typeface="Arial"/>
                <a:cs typeface="Arial"/>
              </a:rPr>
              <a:t>32 </a:t>
            </a:r>
            <a:r>
              <a:rPr kumimoji="0" lang="vi-VN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phòng học</a:t>
            </a:r>
            <a:endParaRPr lang="vi-VN" sz="1900">
              <a:solidFill>
                <a:prstClr val="black"/>
              </a:solidFill>
              <a:latin typeface="Arial"/>
              <a:cs typeface="Arial"/>
            </a:endParaRPr>
          </a:p>
          <a:p>
            <a:pPr marL="1199968" lvl="2" indent="-285750">
              <a:buFont typeface="Wingdings" panose="05000000000000000000" pitchFamily="2" charset="2"/>
              <a:buChar char="§"/>
              <a:defRPr/>
            </a:pPr>
            <a:r>
              <a:rPr kumimoji="0" lang="vi-VN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 </a:t>
            </a:r>
            <a:r>
              <a:rPr lang="vi-VN" sz="1900">
                <a:solidFill>
                  <a:prstClr val="black"/>
                </a:solidFill>
                <a:latin typeface="Arial"/>
                <a:cs typeface="Arial"/>
              </a:rPr>
              <a:t>Khoa/Viện</a:t>
            </a:r>
          </a:p>
          <a:p>
            <a:pPr marL="1199968" lvl="2" indent="-285750">
              <a:buFont typeface="Wingdings" panose="05000000000000000000" pitchFamily="2" charset="2"/>
              <a:buChar char="§"/>
              <a:defRPr/>
            </a:pPr>
            <a:r>
              <a:rPr lang="vi-VN" sz="1900">
                <a:solidFill>
                  <a:prstClr val="black"/>
                </a:solidFill>
                <a:latin typeface="Arial"/>
                <a:cs typeface="Arial"/>
              </a:rPr>
              <a:t>2 phòng máy tính</a:t>
            </a:r>
          </a:p>
          <a:p>
            <a:pPr marL="1199968" lvl="2" indent="-285750">
              <a:buFont typeface="Wingdings" panose="05000000000000000000" pitchFamily="2" charset="2"/>
              <a:buChar char="§"/>
              <a:defRPr/>
            </a:pPr>
            <a:r>
              <a:rPr lang="vi-VN" sz="1900">
                <a:solidFill>
                  <a:prstClr val="black"/>
                </a:solidFill>
                <a:latin typeface="Arial"/>
                <a:cs typeface="Arial"/>
              </a:rPr>
              <a:t>24 phòng ký túc xá</a:t>
            </a:r>
          </a:p>
          <a:p>
            <a:pPr marL="1199968" lvl="2" indent="-285750">
              <a:buFont typeface="Wingdings" panose="05000000000000000000" pitchFamily="2" charset="2"/>
              <a:buChar char="§"/>
              <a:defRPr/>
            </a:pPr>
            <a:r>
              <a:rPr lang="vi-VN" sz="1900">
                <a:solidFill>
                  <a:prstClr val="black"/>
                </a:solidFill>
                <a:latin typeface="Arial"/>
                <a:cs typeface="Arial"/>
              </a:rPr>
              <a:t>1 phòng y tế, 1 phòng hỗ trợ sinh viên, 1 thư viện, 1 phòng bộ môn GDQP-AN, 1 phòng bộ môn GDQP-AN,1 phòng gym, 1 canteen, 1 phòng y tế.</a:t>
            </a:r>
          </a:p>
          <a:p>
            <a:pPr marL="742858" lvl="1" indent="-285750">
              <a:buFont typeface="Arial" panose="020B0604020202020204" pitchFamily="34" charset="0"/>
              <a:buChar char="•"/>
              <a:defRPr/>
            </a:pPr>
            <a:r>
              <a:rPr kumimoji="0" lang="vi-VN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Số lượng host: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6.280</a:t>
            </a:r>
            <a:endParaRPr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913765" marR="0" lvl="2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85750" marR="0" lvl="0" indent="-28575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vi-VN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2359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01F4A-6940-AD49-F3BA-5A8962F4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ADB6778-A88B-0B9B-F6E8-D02C4D62D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332" y="1478768"/>
            <a:ext cx="4416650" cy="474416"/>
          </a:xfrm>
        </p:spPr>
        <p:txBody>
          <a:bodyPr/>
          <a:lstStyle/>
          <a:p>
            <a:r>
              <a:rPr lang="vi-VN"/>
              <a:t>1.</a:t>
            </a:r>
            <a:r>
              <a:rPr lang="en-US"/>
              <a:t>1</a:t>
            </a:r>
            <a:r>
              <a:rPr lang="vi-VN"/>
              <a:t> Cơ sở vật chất</a:t>
            </a:r>
            <a:r>
              <a:rPr lang="en-US"/>
              <a:t>,</a:t>
            </a:r>
            <a:r>
              <a:rPr lang="vi-VN"/>
              <a:t> hạ tầng.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3D10E6-C509-8281-EB01-949742EF8AE5}"/>
              </a:ext>
            </a:extLst>
          </p:cNvPr>
          <p:cNvSpPr txBox="1"/>
          <p:nvPr/>
        </p:nvSpPr>
        <p:spPr>
          <a:xfrm>
            <a:off x="906382" y="1715976"/>
            <a:ext cx="5371048" cy="50629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85750" marR="0" lvl="0" indent="-28575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sz="19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Cơ sở 2</a:t>
            </a:r>
            <a:r>
              <a:rPr kumimoji="0" lang="vi-VN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Gồm 3 tòa (N,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vi-VN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P,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vi-VN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Q)</a:t>
            </a:r>
            <a:endParaRPr lang="vi-VN" sz="1900">
              <a:solidFill>
                <a:prstClr val="black"/>
              </a:solidFill>
              <a:latin typeface="Arial"/>
              <a:cs typeface="Arial"/>
            </a:endParaRPr>
          </a:p>
          <a:p>
            <a:pPr marL="742858" lvl="1" indent="-285750">
              <a:buFont typeface="Arial" panose="020B0604020202020204" pitchFamily="34" charset="0"/>
              <a:buChar char="•"/>
              <a:defRPr/>
            </a:pPr>
            <a:r>
              <a:rPr kumimoji="0" lang="vi-VN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Tòa N, P có 7 tầng và Tòa Q có 1 tầng.</a:t>
            </a:r>
            <a:endParaRPr lang="vi-VN" sz="1900">
              <a:solidFill>
                <a:prstClr val="black"/>
              </a:solidFill>
              <a:latin typeface="Arial"/>
              <a:cs typeface="Arial"/>
            </a:endParaRPr>
          </a:p>
          <a:p>
            <a:pPr marL="742858" lvl="1" indent="-285750">
              <a:buFont typeface="Arial" panose="020B0604020202020204" pitchFamily="34" charset="0"/>
              <a:buChar char="•"/>
              <a:defRPr/>
            </a:pPr>
            <a:r>
              <a:rPr kumimoji="0" lang="vi-VN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Chức năng: Phòng học và khu ký túc xá.</a:t>
            </a:r>
            <a:endParaRPr lang="vi-VN" sz="1900">
              <a:solidFill>
                <a:prstClr val="black"/>
              </a:solidFill>
              <a:latin typeface="Arial"/>
              <a:cs typeface="Arial"/>
            </a:endParaRPr>
          </a:p>
          <a:p>
            <a:pPr marL="742858" lvl="1" indent="-285750">
              <a:buFont typeface="Arial" panose="020B0604020202020204" pitchFamily="34" charset="0"/>
              <a:buChar char="•"/>
              <a:defRPr/>
            </a:pPr>
            <a:r>
              <a:rPr kumimoji="0" lang="vi-VN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Phòng/ban: </a:t>
            </a:r>
          </a:p>
          <a:p>
            <a:pPr marL="1199968" lvl="2" indent="-285750">
              <a:buFont typeface="Wingdings" panose="05000000000000000000" pitchFamily="2" charset="2"/>
              <a:buChar char="§"/>
              <a:defRPr/>
            </a:pPr>
            <a:r>
              <a:rPr lang="vi-VN" sz="1900">
                <a:solidFill>
                  <a:prstClr val="black"/>
                </a:solidFill>
                <a:latin typeface="Arial"/>
                <a:cs typeface="Arial"/>
              </a:rPr>
              <a:t>32 </a:t>
            </a:r>
            <a:r>
              <a:rPr kumimoji="0" lang="vi-VN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phòng học</a:t>
            </a:r>
            <a:endParaRPr lang="vi-VN" sz="1900">
              <a:solidFill>
                <a:prstClr val="black"/>
              </a:solidFill>
              <a:latin typeface="Arial"/>
              <a:cs typeface="Arial"/>
            </a:endParaRPr>
          </a:p>
          <a:p>
            <a:pPr marL="1199968" lvl="2" indent="-285750">
              <a:buFont typeface="Wingdings" panose="05000000000000000000" pitchFamily="2" charset="2"/>
              <a:buChar char="§"/>
              <a:defRPr/>
            </a:pPr>
            <a:r>
              <a:rPr kumimoji="0" lang="vi-VN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 </a:t>
            </a:r>
            <a:r>
              <a:rPr lang="vi-VN" sz="1900">
                <a:solidFill>
                  <a:prstClr val="black"/>
                </a:solidFill>
                <a:latin typeface="Arial"/>
                <a:cs typeface="Arial"/>
              </a:rPr>
              <a:t>Khoa/Viện</a:t>
            </a:r>
          </a:p>
          <a:p>
            <a:pPr marL="1199968" lvl="2" indent="-285750">
              <a:buFont typeface="Wingdings" panose="05000000000000000000" pitchFamily="2" charset="2"/>
              <a:buChar char="§"/>
              <a:defRPr/>
            </a:pPr>
            <a:r>
              <a:rPr lang="vi-VN" sz="1900">
                <a:solidFill>
                  <a:prstClr val="black"/>
                </a:solidFill>
                <a:latin typeface="Arial"/>
                <a:cs typeface="Arial"/>
              </a:rPr>
              <a:t>2 phòng máy tính</a:t>
            </a:r>
          </a:p>
          <a:p>
            <a:pPr marL="1199968" lvl="2" indent="-285750">
              <a:buFont typeface="Wingdings" panose="05000000000000000000" pitchFamily="2" charset="2"/>
              <a:buChar char="§"/>
              <a:defRPr/>
            </a:pPr>
            <a:r>
              <a:rPr lang="vi-VN" sz="1900">
                <a:solidFill>
                  <a:prstClr val="black"/>
                </a:solidFill>
                <a:latin typeface="Arial"/>
                <a:cs typeface="Arial"/>
              </a:rPr>
              <a:t>24 phòng ký túc xá</a:t>
            </a:r>
          </a:p>
          <a:p>
            <a:pPr marL="1199968" lvl="2" indent="-285750">
              <a:buFont typeface="Wingdings" panose="05000000000000000000" pitchFamily="2" charset="2"/>
              <a:buChar char="§"/>
              <a:defRPr/>
            </a:pPr>
            <a:r>
              <a:rPr lang="vi-VN" sz="1900">
                <a:solidFill>
                  <a:prstClr val="black"/>
                </a:solidFill>
                <a:latin typeface="Arial"/>
                <a:cs typeface="Arial"/>
              </a:rPr>
              <a:t>1 phòng y tế, 1 phòng hỗ trợ sinh viên, 1 thư viện, 1 phòng bộ môn GDQP-AN, 1 phòng bộ môn GDQP-AN,1 phòng gym, 1 canteen, 1 phòng y tế.</a:t>
            </a:r>
          </a:p>
          <a:p>
            <a:pPr marL="742858" lvl="1" indent="-285750">
              <a:buFont typeface="Arial" panose="020B0604020202020204" pitchFamily="34" charset="0"/>
              <a:buChar char="•"/>
              <a:defRPr/>
            </a:pPr>
            <a:r>
              <a:rPr kumimoji="0" lang="vi-VN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Số lượng host: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6.280</a:t>
            </a:r>
            <a:endParaRPr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913765" marR="0" lvl="2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85750" marR="0" lvl="0" indent="-28575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vi-VN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libri"/>
              <a:cs typeface="Arial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D20737A-BCA7-F3B1-A946-84590C411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7"/>
          <a:stretch/>
        </p:blipFill>
        <p:spPr>
          <a:xfrm>
            <a:off x="6458858" y="1828800"/>
            <a:ext cx="5486400" cy="3892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1C19E8-F999-1139-B918-F2308100992E}"/>
              </a:ext>
            </a:extLst>
          </p:cNvPr>
          <p:cNvSpPr txBox="1"/>
          <p:nvPr/>
        </p:nvSpPr>
        <p:spPr>
          <a:xfrm>
            <a:off x="-5733105" y="1953184"/>
            <a:ext cx="5696858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marR="0" indent="-28575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Cơ sở 3</a:t>
            </a: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Gồm 8 tòa (H-M) và một tòa đa năng</a:t>
            </a:r>
            <a:endParaRPr lang="vi-VN">
              <a:solidFill>
                <a:prstClr val="black"/>
              </a:solidFill>
              <a:latin typeface="Arial"/>
              <a:cs typeface="Arial"/>
            </a:endParaRPr>
          </a:p>
          <a:p>
            <a:pPr marL="742315" lvl="1" indent="-285750">
              <a:buFont typeface="Arial" panose="020B0604020202020204" pitchFamily="34" charset="0"/>
              <a:buChar char="•"/>
              <a:defRPr/>
            </a:pPr>
            <a:r>
              <a:rPr kumimoji="0" lang="vi-V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Tòa H có 6 tầng, Tòa I, J có 5 tầng, Tòa K có 4 tầng và tòa L, M, N có 1 tầng</a:t>
            </a:r>
            <a:endParaRPr lang="vi-VN">
              <a:solidFill>
                <a:prstClr val="black"/>
              </a:solidFill>
              <a:latin typeface="Arial"/>
              <a:cs typeface="Arial"/>
            </a:endParaRPr>
          </a:p>
          <a:p>
            <a:pPr marL="742315" lvl="1" indent="-285750">
              <a:buFont typeface="Arial" panose="020B0604020202020204" pitchFamily="34" charset="0"/>
              <a:buChar char="•"/>
              <a:defRPr/>
            </a:pPr>
            <a:r>
              <a:rPr kumimoji="0" lang="vi-V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Chức năng: học tập, nghiên cứu, hành chính, và khu ký túc xá.</a:t>
            </a:r>
            <a:endParaRPr lang="vi-VN">
              <a:solidFill>
                <a:prstClr val="black"/>
              </a:solidFill>
              <a:latin typeface="Arial"/>
              <a:cs typeface="Arial"/>
            </a:endParaRPr>
          </a:p>
          <a:p>
            <a:pPr marL="742315" lvl="1" indent="-285750">
              <a:buFont typeface="Arial" panose="020B0604020202020204" pitchFamily="34" charset="0"/>
              <a:buChar char="•"/>
              <a:defRPr/>
            </a:pPr>
            <a:r>
              <a:rPr kumimoji="0" lang="vi-V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Phòng/ban: </a:t>
            </a:r>
          </a:p>
          <a:p>
            <a:pPr marL="1199425" lvl="2" indent="-285750">
              <a:buFont typeface="Wingdings" panose="05000000000000000000" pitchFamily="2" charset="2"/>
              <a:buChar char="§"/>
              <a:defRPr/>
            </a:pPr>
            <a:r>
              <a:rPr lang="vi-VN">
                <a:solidFill>
                  <a:prstClr val="black"/>
                </a:solidFill>
                <a:latin typeface="Arial"/>
                <a:cs typeface="Arial"/>
              </a:rPr>
              <a:t>76</a:t>
            </a:r>
            <a:r>
              <a:rPr kumimoji="0" lang="vi-V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phòng học</a:t>
            </a:r>
          </a:p>
          <a:p>
            <a:pPr marL="1199425" lvl="2" indent="-285750">
              <a:buFont typeface="Wingdings" panose="05000000000000000000" pitchFamily="2" charset="2"/>
              <a:buChar char="§"/>
              <a:defRPr/>
            </a:pPr>
            <a:r>
              <a:rPr lang="vi-VN">
                <a:solidFill>
                  <a:prstClr val="black"/>
                </a:solidFill>
                <a:latin typeface="Arial"/>
                <a:cs typeface="Arial"/>
              </a:rPr>
              <a:t>2 phòng máy tính</a:t>
            </a:r>
          </a:p>
          <a:p>
            <a:pPr marL="1199425" lvl="2" indent="-285750">
              <a:buFont typeface="Wingdings" panose="05000000000000000000" pitchFamily="2" charset="2"/>
              <a:buChar char="§"/>
              <a:defRPr/>
            </a:pPr>
            <a:r>
              <a:rPr lang="vi-VN">
                <a:solidFill>
                  <a:prstClr val="black"/>
                </a:solidFill>
                <a:latin typeface="Arial"/>
                <a:cs typeface="Arial"/>
              </a:rPr>
              <a:t>26 phòng ký túc xá</a:t>
            </a:r>
          </a:p>
          <a:p>
            <a:pPr marL="1199425" lvl="2" indent="-285750">
              <a:buFont typeface="Wingdings" panose="05000000000000000000" pitchFamily="2" charset="2"/>
              <a:buChar char="§"/>
              <a:defRPr/>
            </a:pPr>
            <a:r>
              <a:rPr lang="vi-VN">
                <a:solidFill>
                  <a:prstClr val="black"/>
                </a:solidFill>
                <a:latin typeface="Arial"/>
                <a:cs typeface="Arial"/>
              </a:rPr>
              <a:t>2 phòng làm việc</a:t>
            </a:r>
          </a:p>
          <a:p>
            <a:pPr marL="1199425" lvl="2" indent="-285750">
              <a:buFont typeface="Wingdings" panose="05000000000000000000" pitchFamily="2" charset="2"/>
              <a:buChar char="§"/>
              <a:defRPr/>
            </a:pPr>
            <a:r>
              <a:rPr lang="vi-VN">
                <a:solidFill>
                  <a:prstClr val="black"/>
                </a:solidFill>
                <a:latin typeface="Arial"/>
                <a:cs typeface="Arial"/>
              </a:rPr>
              <a:t>2 phòng Khoa/Viện</a:t>
            </a:r>
          </a:p>
          <a:p>
            <a:pPr marL="1199425" lvl="2" indent="-285750">
              <a:buFont typeface="Wingdings" panose="05000000000000000000" pitchFamily="2" charset="2"/>
              <a:buChar char="§"/>
              <a:defRPr/>
            </a:pPr>
            <a:r>
              <a:rPr lang="vi-VN">
                <a:solidFill>
                  <a:prstClr val="black"/>
                </a:solidFill>
                <a:latin typeface="Arial"/>
                <a:cs typeface="Arial"/>
              </a:rPr>
              <a:t>2 hội trường</a:t>
            </a:r>
          </a:p>
          <a:p>
            <a:pPr marL="1199425" lvl="2" indent="-285750">
              <a:buFont typeface="Wingdings" panose="05000000000000000000" pitchFamily="2" charset="2"/>
              <a:buChar char="§"/>
              <a:defRPr/>
            </a:pPr>
            <a:r>
              <a:rPr lang="vi-VN">
                <a:solidFill>
                  <a:prstClr val="black"/>
                </a:solidFill>
                <a:latin typeface="Arial"/>
                <a:cs typeface="Arial"/>
              </a:rPr>
              <a:t>1 thư viện, 1 phòng gym, 1 nhà đa năng và 5 phòng thực hành cơ khí.</a:t>
            </a:r>
          </a:p>
          <a:p>
            <a:pPr marL="742315" lvl="1" indent="-285750">
              <a:buFont typeface="Arial" panose="020B0604020202020204" pitchFamily="34" charset="0"/>
              <a:buChar char="•"/>
              <a:defRPr/>
            </a:pPr>
            <a:r>
              <a:rPr kumimoji="0" lang="vi-V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Số lượng host: </a:t>
            </a:r>
            <a:r>
              <a:rPr lang="vi-VN">
                <a:solidFill>
                  <a:prstClr val="black"/>
                </a:solidFill>
                <a:latin typeface="Arial"/>
                <a:cs typeface="Arial"/>
              </a:rPr>
              <a:t>9.580</a:t>
            </a:r>
            <a:endParaRPr lang="vi-V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85750" marR="0" lvl="0" indent="-28575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libri"/>
              <a:cs typeface="Arial"/>
            </a:endParaRPr>
          </a:p>
        </p:txBody>
      </p:sp>
      <p:pic>
        <p:nvPicPr>
          <p:cNvPr id="7" name="Picture 6" descr="A blue and white sign with blue text&#10;&#10;Description automatically generated">
            <a:extLst>
              <a:ext uri="{FF2B5EF4-FFF2-40B4-BE49-F238E27FC236}">
                <a16:creationId xmlns:a16="http://schemas.microsoft.com/office/drawing/2014/main" id="{727640F0-0480-EF4C-48CA-70F2D6470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8086" y="1715976"/>
            <a:ext cx="4470400" cy="4601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97E18F6-3609-67D5-BFBF-F78FED3F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E0BBC2-331D-455A-8F34-6CACAAA7B272}" type="datetime1">
              <a:rPr lang="en-GB" smtClean="0"/>
              <a:pPr>
                <a:spcAft>
                  <a:spcPts val="600"/>
                </a:spcAft>
              </a:pPr>
              <a:t>12/11/2024</a:t>
            </a:fld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521373D-A345-1A43-002B-D7FD2A72C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KIẾN THỨC - KỸ NĂNG - SÁNG TẠO - HỘI NHẬP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0367857-27E7-ACC3-C4A0-574B5F3E1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479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A8B6D-7DA4-F78E-275B-BF97F93E9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E6C09A-7054-9DD6-99CB-12D6C50A2D75}"/>
              </a:ext>
            </a:extLst>
          </p:cNvPr>
          <p:cNvSpPr txBox="1"/>
          <p:nvPr/>
        </p:nvSpPr>
        <p:spPr>
          <a:xfrm>
            <a:off x="892629" y="1953184"/>
            <a:ext cx="5696858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marR="0" indent="-28575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Cơ sở 3</a:t>
            </a: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Gồm 8 tòa (H-M) và một tòa đa năng</a:t>
            </a:r>
            <a:endParaRPr lang="vi-VN">
              <a:solidFill>
                <a:prstClr val="black"/>
              </a:solidFill>
              <a:latin typeface="Arial"/>
              <a:cs typeface="Arial"/>
            </a:endParaRPr>
          </a:p>
          <a:p>
            <a:pPr marL="742315" lvl="1" indent="-285750">
              <a:buFont typeface="Arial" panose="020B0604020202020204" pitchFamily="34" charset="0"/>
              <a:buChar char="•"/>
              <a:defRPr/>
            </a:pPr>
            <a:r>
              <a:rPr kumimoji="0" lang="vi-V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Tòa H có 6 tầng, Tòa I, J có 5 tầng, Tòa K có 4 tầng và tòa L, M, N có 1 tầng</a:t>
            </a:r>
            <a:endParaRPr lang="vi-VN">
              <a:solidFill>
                <a:prstClr val="black"/>
              </a:solidFill>
              <a:latin typeface="Arial"/>
              <a:cs typeface="Arial"/>
            </a:endParaRPr>
          </a:p>
          <a:p>
            <a:pPr marL="742315" lvl="1" indent="-285750">
              <a:buFont typeface="Arial" panose="020B0604020202020204" pitchFamily="34" charset="0"/>
              <a:buChar char="•"/>
              <a:defRPr/>
            </a:pPr>
            <a:r>
              <a:rPr kumimoji="0" lang="vi-V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Chức năng: học tập, nghiên cứu, hành chính, và khu ký túc xá.</a:t>
            </a:r>
            <a:endParaRPr lang="vi-VN">
              <a:solidFill>
                <a:prstClr val="black"/>
              </a:solidFill>
              <a:latin typeface="Arial"/>
              <a:cs typeface="Arial"/>
            </a:endParaRPr>
          </a:p>
          <a:p>
            <a:pPr marL="742315" lvl="1" indent="-285750">
              <a:buFont typeface="Arial" panose="020B0604020202020204" pitchFamily="34" charset="0"/>
              <a:buChar char="•"/>
              <a:defRPr/>
            </a:pPr>
            <a:r>
              <a:rPr kumimoji="0" lang="vi-V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Phòng/ban: </a:t>
            </a:r>
          </a:p>
          <a:p>
            <a:pPr marL="1199425" lvl="2" indent="-285750">
              <a:buFont typeface="Wingdings" panose="05000000000000000000" pitchFamily="2" charset="2"/>
              <a:buChar char="§"/>
              <a:defRPr/>
            </a:pPr>
            <a:r>
              <a:rPr lang="vi-VN">
                <a:solidFill>
                  <a:prstClr val="black"/>
                </a:solidFill>
                <a:latin typeface="Arial"/>
                <a:cs typeface="Arial"/>
              </a:rPr>
              <a:t>76</a:t>
            </a:r>
            <a:r>
              <a:rPr kumimoji="0" lang="vi-V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phòng học</a:t>
            </a:r>
          </a:p>
          <a:p>
            <a:pPr marL="1199425" lvl="2" indent="-285750">
              <a:buFont typeface="Wingdings" panose="05000000000000000000" pitchFamily="2" charset="2"/>
              <a:buChar char="§"/>
              <a:defRPr/>
            </a:pPr>
            <a:r>
              <a:rPr lang="vi-VN">
                <a:solidFill>
                  <a:prstClr val="black"/>
                </a:solidFill>
                <a:latin typeface="Arial"/>
                <a:cs typeface="Arial"/>
              </a:rPr>
              <a:t>2 phòng máy tính</a:t>
            </a:r>
          </a:p>
          <a:p>
            <a:pPr marL="1199425" lvl="2" indent="-285750">
              <a:buFont typeface="Wingdings" panose="05000000000000000000" pitchFamily="2" charset="2"/>
              <a:buChar char="§"/>
              <a:defRPr/>
            </a:pPr>
            <a:r>
              <a:rPr lang="vi-VN">
                <a:solidFill>
                  <a:prstClr val="black"/>
                </a:solidFill>
                <a:latin typeface="Arial"/>
                <a:cs typeface="Arial"/>
              </a:rPr>
              <a:t>26 phòng ký túc xá</a:t>
            </a:r>
          </a:p>
          <a:p>
            <a:pPr marL="1199425" lvl="2" indent="-285750">
              <a:buFont typeface="Wingdings" panose="05000000000000000000" pitchFamily="2" charset="2"/>
              <a:buChar char="§"/>
              <a:defRPr/>
            </a:pPr>
            <a:r>
              <a:rPr lang="vi-VN">
                <a:solidFill>
                  <a:prstClr val="black"/>
                </a:solidFill>
                <a:latin typeface="Arial"/>
                <a:cs typeface="Arial"/>
              </a:rPr>
              <a:t>2 phòng làm việc</a:t>
            </a:r>
          </a:p>
          <a:p>
            <a:pPr marL="1199425" lvl="2" indent="-285750">
              <a:buFont typeface="Wingdings" panose="05000000000000000000" pitchFamily="2" charset="2"/>
              <a:buChar char="§"/>
              <a:defRPr/>
            </a:pPr>
            <a:r>
              <a:rPr lang="vi-VN">
                <a:solidFill>
                  <a:prstClr val="black"/>
                </a:solidFill>
                <a:latin typeface="Arial"/>
                <a:cs typeface="Arial"/>
              </a:rPr>
              <a:t>2 phòng Khoa/Viện</a:t>
            </a:r>
          </a:p>
          <a:p>
            <a:pPr marL="1199425" lvl="2" indent="-285750">
              <a:buFont typeface="Wingdings" panose="05000000000000000000" pitchFamily="2" charset="2"/>
              <a:buChar char="§"/>
              <a:defRPr/>
            </a:pPr>
            <a:r>
              <a:rPr lang="vi-VN">
                <a:solidFill>
                  <a:prstClr val="black"/>
                </a:solidFill>
                <a:latin typeface="Arial"/>
                <a:cs typeface="Arial"/>
              </a:rPr>
              <a:t>2 hội trường</a:t>
            </a:r>
          </a:p>
          <a:p>
            <a:pPr marL="1199425" lvl="2" indent="-285750">
              <a:buFont typeface="Wingdings" panose="05000000000000000000" pitchFamily="2" charset="2"/>
              <a:buChar char="§"/>
              <a:defRPr/>
            </a:pPr>
            <a:r>
              <a:rPr lang="vi-VN">
                <a:solidFill>
                  <a:prstClr val="black"/>
                </a:solidFill>
                <a:latin typeface="Arial"/>
                <a:cs typeface="Arial"/>
              </a:rPr>
              <a:t>1 thư viện, 1 phòng gym, 1 nhà đa năng và 5 phòng thực hành cơ khí.</a:t>
            </a:r>
          </a:p>
          <a:p>
            <a:pPr marL="742315" lvl="1" indent="-285750">
              <a:buFont typeface="Arial" panose="020B0604020202020204" pitchFamily="34" charset="0"/>
              <a:buChar char="•"/>
              <a:defRPr/>
            </a:pPr>
            <a:r>
              <a:rPr kumimoji="0" lang="vi-V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Số lượng host: </a:t>
            </a:r>
            <a:r>
              <a:rPr lang="vi-VN">
                <a:solidFill>
                  <a:prstClr val="black"/>
                </a:solidFill>
                <a:latin typeface="Arial"/>
                <a:cs typeface="Arial"/>
              </a:rPr>
              <a:t>9.580</a:t>
            </a:r>
            <a:endParaRPr lang="vi-V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85750" marR="0" lvl="0" indent="-28575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libri"/>
              <a:cs typeface="Arial"/>
            </a:endParaRPr>
          </a:p>
        </p:txBody>
      </p:sp>
      <p:pic>
        <p:nvPicPr>
          <p:cNvPr id="5" name="Picture 4" descr="A blue and white sign with blue text&#10;&#10;Description automatically generated">
            <a:extLst>
              <a:ext uri="{FF2B5EF4-FFF2-40B4-BE49-F238E27FC236}">
                <a16:creationId xmlns:a16="http://schemas.microsoft.com/office/drawing/2014/main" id="{C76CA7D2-C409-D117-0E95-3EBC4BF49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028" y="1715976"/>
            <a:ext cx="4470400" cy="4601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52EED43-EE9D-7F08-518A-1EC6737A6C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E0BBC2-331D-455A-8F34-6CACAAA7B272}" type="datetime1">
              <a:rPr lang="en-GB" smtClean="0"/>
              <a:pPr>
                <a:spcAft>
                  <a:spcPts val="600"/>
                </a:spcAft>
              </a:pPr>
              <a:t>12/11/2024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428E8D0-82EF-A994-4D0B-8A9DC14EE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KIẾN THỨC - KỸ NĂNG - SÁNG TẠO - HỘI NHẬP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CB6E85C-DCC2-9C2B-D593-A04FBCE7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EC1F3-E1E4-3AFD-3F11-F1BA50D2AD18}"/>
              </a:ext>
            </a:extLst>
          </p:cNvPr>
          <p:cNvSpPr txBox="1"/>
          <p:nvPr/>
        </p:nvSpPr>
        <p:spPr>
          <a:xfrm>
            <a:off x="-10958296" y="1720155"/>
            <a:ext cx="10544175" cy="50098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>
                <a:latin typeface="Arial (Body)"/>
                <a:ea typeface="Calibri"/>
                <a:cs typeface="Calibri"/>
              </a:rPr>
              <a:t>-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Yêu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cầu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về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cơ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sở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hạ</a:t>
            </a:r>
            <a:r>
              <a:rPr lang="en-US" sz="2400" b="1">
                <a:latin typeface="Arial (Body)"/>
                <a:ea typeface="Calibri"/>
                <a:cs typeface="Calibri"/>
              </a:rPr>
              <a:t> tầng: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latin typeface="Arial (Body)"/>
                <a:ea typeface="Calibri"/>
                <a:cs typeface="Calibri"/>
              </a:rPr>
              <a:t> </a:t>
            </a:r>
            <a:r>
              <a:rPr lang="en-US" sz="2400">
                <a:latin typeface="Arial (Body)"/>
                <a:ea typeface="+mn-lt"/>
                <a:cs typeface="+mn-lt"/>
              </a:rPr>
              <a:t>+ </a:t>
            </a:r>
            <a:r>
              <a:rPr lang="en-US" sz="2400" i="1" err="1">
                <a:latin typeface="Arial"/>
                <a:ea typeface="+mn-lt"/>
                <a:cs typeface="+mn-lt"/>
              </a:rPr>
              <a:t>Phòng</a:t>
            </a:r>
            <a:r>
              <a:rPr lang="en-US" sz="2400" i="1">
                <a:latin typeface="Arial"/>
                <a:ea typeface="+mn-lt"/>
                <a:cs typeface="+mn-lt"/>
              </a:rPr>
              <a:t> Server: </a:t>
            </a:r>
            <a:r>
              <a:rPr lang="en-US" sz="2400">
                <a:latin typeface="Arial"/>
                <a:ea typeface="+mn-lt"/>
                <a:cs typeface="+mn-lt"/>
              </a:rPr>
              <a:t>Trang </a:t>
            </a:r>
            <a:r>
              <a:rPr lang="en-US" sz="2400" err="1">
                <a:latin typeface="Arial"/>
                <a:ea typeface="+mn-lt"/>
                <a:cs typeface="+mn-lt"/>
              </a:rPr>
              <a:t>bị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điều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hòa</a:t>
            </a:r>
            <a:r>
              <a:rPr lang="en-US" sz="2400">
                <a:latin typeface="Arial"/>
                <a:ea typeface="+mn-lt"/>
                <a:cs typeface="+mn-lt"/>
              </a:rPr>
              <a:t> và UPS cấp điện dự </a:t>
            </a:r>
            <a:r>
              <a:rPr lang="en-US" sz="2400" err="1">
                <a:latin typeface="Arial"/>
                <a:ea typeface="+mn-lt"/>
                <a:cs typeface="+mn-lt"/>
              </a:rPr>
              <a:t>phòng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để</a:t>
            </a:r>
            <a:r>
              <a:rPr lang="en-US" sz="2400">
                <a:latin typeface="Arial"/>
                <a:ea typeface="+mn-lt"/>
                <a:cs typeface="+mn-lt"/>
              </a:rPr>
              <a:t> đề phòng trường hợp </a:t>
            </a:r>
            <a:r>
              <a:rPr lang="en-US" sz="2400" err="1">
                <a:latin typeface="Arial"/>
                <a:ea typeface="+mn-lt"/>
                <a:cs typeface="+mn-lt"/>
              </a:rPr>
              <a:t>mất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điện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đột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ngột</a:t>
            </a:r>
            <a:r>
              <a:rPr lang="en-US" sz="2400">
                <a:latin typeface="Arial"/>
                <a:ea typeface="+mn-lt"/>
                <a:cs typeface="+mn-lt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latin typeface="Arial"/>
                <a:ea typeface="+mn-lt"/>
                <a:cs typeface="+mn-lt"/>
              </a:rPr>
              <a:t> + </a:t>
            </a:r>
            <a:r>
              <a:rPr lang="en-US" sz="2400" i="1">
                <a:latin typeface="Arial"/>
                <a:ea typeface="+mn-lt"/>
                <a:cs typeface="+mn-lt"/>
              </a:rPr>
              <a:t>Wi-Fi: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Đặt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điểm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phát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sóng</a:t>
            </a:r>
            <a:r>
              <a:rPr lang="en-US" sz="2400">
                <a:latin typeface="Arial"/>
                <a:ea typeface="+mn-lt"/>
                <a:cs typeface="+mn-lt"/>
              </a:rPr>
              <a:t> Wi-Fi ở </a:t>
            </a:r>
            <a:r>
              <a:rPr lang="en-US" sz="2400" err="1">
                <a:latin typeface="Arial"/>
                <a:ea typeface="+mn-lt"/>
                <a:cs typeface="+mn-lt"/>
              </a:rPr>
              <a:t>vị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trí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trung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tâm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các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tầng</a:t>
            </a:r>
            <a:r>
              <a:rPr lang="en-US" sz="2400">
                <a:latin typeface="Arial"/>
                <a:ea typeface="+mn-lt"/>
                <a:cs typeface="+mn-lt"/>
              </a:rPr>
              <a:t>, </a:t>
            </a:r>
            <a:r>
              <a:rPr lang="en-US" sz="2400" err="1">
                <a:latin typeface="Arial"/>
                <a:ea typeface="+mn-lt"/>
                <a:cs typeface="+mn-lt"/>
              </a:rPr>
              <a:t>sử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dụng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thiết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bị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phát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sóng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mạnh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để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đảm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bảo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phủ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sóng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ổn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định</a:t>
            </a:r>
            <a:r>
              <a:rPr lang="en-US" sz="2400">
                <a:latin typeface="Arial"/>
                <a:ea typeface="+mn-lt"/>
                <a:cs typeface="+mn-lt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latin typeface="Arial"/>
                <a:ea typeface="+mn-lt"/>
                <a:cs typeface="+mn-lt"/>
              </a:rPr>
              <a:t> + </a:t>
            </a:r>
            <a:r>
              <a:rPr lang="en-US" sz="2400" i="1" err="1">
                <a:latin typeface="Arial"/>
                <a:ea typeface="+mn-lt"/>
                <a:cs typeface="+mn-lt"/>
              </a:rPr>
              <a:t>Hệ</a:t>
            </a:r>
            <a:r>
              <a:rPr lang="en-US" sz="2400" i="1">
                <a:latin typeface="Arial"/>
                <a:ea typeface="+mn-lt"/>
                <a:cs typeface="+mn-lt"/>
              </a:rPr>
              <a:t> thống cáp: </a:t>
            </a:r>
            <a:r>
              <a:rPr lang="en-US" sz="2400">
                <a:latin typeface="Arial"/>
                <a:ea typeface="+mn-lt"/>
                <a:cs typeface="+mn-lt"/>
              </a:rPr>
              <a:t>Đuợc </a:t>
            </a:r>
            <a:r>
              <a:rPr lang="en-US" sz="2400" err="1">
                <a:latin typeface="Arial"/>
                <a:ea typeface="+mn-lt"/>
                <a:cs typeface="+mn-lt"/>
              </a:rPr>
              <a:t>đi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âm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tường</a:t>
            </a:r>
            <a:r>
              <a:rPr lang="en-US" sz="2400">
                <a:latin typeface="Arial"/>
                <a:ea typeface="+mn-lt"/>
                <a:cs typeface="+mn-lt"/>
              </a:rPr>
              <a:t>, </a:t>
            </a:r>
            <a:r>
              <a:rPr lang="en-US" sz="2400" err="1">
                <a:latin typeface="Arial"/>
                <a:ea typeface="+mn-lt"/>
                <a:cs typeface="+mn-lt"/>
              </a:rPr>
              <a:t>lắp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đặt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trong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ống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luồn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dây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để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đảm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bảo</a:t>
            </a:r>
            <a:r>
              <a:rPr lang="en-US" sz="2400">
                <a:latin typeface="Arial"/>
                <a:ea typeface="+mn-lt"/>
                <a:cs typeface="+mn-lt"/>
              </a:rPr>
              <a:t> an </a:t>
            </a:r>
            <a:r>
              <a:rPr lang="en-US" sz="2400" err="1">
                <a:latin typeface="Arial"/>
                <a:ea typeface="+mn-lt"/>
                <a:cs typeface="+mn-lt"/>
              </a:rPr>
              <a:t>toàn</a:t>
            </a:r>
            <a:r>
              <a:rPr lang="en-US" sz="2400">
                <a:latin typeface="Arial"/>
                <a:ea typeface="+mn-lt"/>
                <a:cs typeface="+mn-lt"/>
              </a:rPr>
              <a:t>, </a:t>
            </a:r>
            <a:r>
              <a:rPr lang="en-US" sz="2400" err="1">
                <a:latin typeface="Arial"/>
                <a:ea typeface="+mn-lt"/>
                <a:cs typeface="+mn-lt"/>
              </a:rPr>
              <a:t>thẩm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mỹ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và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dễ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bảo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trì</a:t>
            </a:r>
            <a:r>
              <a:rPr lang="en-US" sz="2400">
                <a:latin typeface="Arial"/>
                <a:ea typeface="+mn-lt"/>
                <a:cs typeface="+mn-lt"/>
              </a:rPr>
              <a:t>.</a:t>
            </a:r>
            <a:endParaRPr lang="en-US" sz="2400">
              <a:latin typeface="Arial"/>
            </a:endParaRPr>
          </a:p>
          <a:p>
            <a:pPr algn="just">
              <a:lnSpc>
                <a:spcPct val="150000"/>
              </a:lnSpc>
            </a:pPr>
            <a:endParaRPr lang="en-US" sz="2400">
              <a:latin typeface="Arial (Body)"/>
              <a:ea typeface="Calibri"/>
              <a:cs typeface="Calibri"/>
            </a:endParaRPr>
          </a:p>
          <a:p>
            <a:pPr algn="just">
              <a:lnSpc>
                <a:spcPct val="150000"/>
              </a:lnSpc>
            </a:pPr>
            <a:endParaRPr lang="en-US" sz="2400">
              <a:latin typeface="Arial (Body)"/>
              <a:ea typeface="Calibri"/>
              <a:cs typeface="Calibri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D400DFD-8845-0D94-BD87-F5851E62C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572" y="1420925"/>
            <a:ext cx="4788195" cy="576557"/>
          </a:xfrm>
        </p:spPr>
        <p:txBody>
          <a:bodyPr/>
          <a:lstStyle/>
          <a:p>
            <a:r>
              <a:rPr lang="vi-VN"/>
              <a:t>1.</a:t>
            </a:r>
            <a:r>
              <a:rPr lang="en-US"/>
              <a:t>1</a:t>
            </a:r>
            <a:r>
              <a:rPr lang="vi-VN"/>
              <a:t> Cơ sở vật chất</a:t>
            </a:r>
            <a:r>
              <a:rPr lang="en-US"/>
              <a:t>,</a:t>
            </a:r>
            <a:r>
              <a:rPr lang="vi-VN"/>
              <a:t> hạ tầng.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1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D06F59E-0874-9664-4EC5-93D740E23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886" y="1180802"/>
            <a:ext cx="4416650" cy="474416"/>
          </a:xfrm>
        </p:spPr>
        <p:txBody>
          <a:bodyPr>
            <a:normAutofit lnSpcReduction="10000"/>
          </a:bodyPr>
          <a:lstStyle/>
          <a:p>
            <a:r>
              <a:rPr lang="vi-VN" sz="2800"/>
              <a:t>1.</a:t>
            </a:r>
            <a:r>
              <a:rPr lang="en-US" sz="2800"/>
              <a:t>2</a:t>
            </a:r>
            <a:r>
              <a:rPr lang="vi-VN" sz="2800"/>
              <a:t> Phân tích yêu cầu.</a:t>
            </a:r>
            <a:endParaRPr 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A85B66-D25F-0A77-0CBE-5AD422555485}"/>
              </a:ext>
            </a:extLst>
          </p:cNvPr>
          <p:cNvSpPr txBox="1"/>
          <p:nvPr/>
        </p:nvSpPr>
        <p:spPr>
          <a:xfrm>
            <a:off x="928918" y="1720155"/>
            <a:ext cx="10544175" cy="50098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>
                <a:latin typeface="Arial (Body)"/>
                <a:ea typeface="Calibri"/>
                <a:cs typeface="Calibri"/>
              </a:rPr>
              <a:t>-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Yêu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cầu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về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cơ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sở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hạ</a:t>
            </a:r>
            <a:r>
              <a:rPr lang="en-US" sz="2400" b="1">
                <a:latin typeface="Arial (Body)"/>
                <a:ea typeface="Calibri"/>
                <a:cs typeface="Calibri"/>
              </a:rPr>
              <a:t> tầng: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latin typeface="Arial (Body)"/>
                <a:ea typeface="Calibri"/>
                <a:cs typeface="Calibri"/>
              </a:rPr>
              <a:t> </a:t>
            </a:r>
            <a:r>
              <a:rPr lang="en-US" sz="2400">
                <a:latin typeface="Arial (Body)"/>
                <a:ea typeface="+mn-lt"/>
                <a:cs typeface="+mn-lt"/>
              </a:rPr>
              <a:t>+ </a:t>
            </a:r>
            <a:r>
              <a:rPr lang="en-US" sz="2400" i="1" err="1">
                <a:latin typeface="Arial"/>
                <a:ea typeface="+mn-lt"/>
                <a:cs typeface="+mn-lt"/>
              </a:rPr>
              <a:t>Phòng</a:t>
            </a:r>
            <a:r>
              <a:rPr lang="en-US" sz="2400" i="1">
                <a:latin typeface="Arial"/>
                <a:ea typeface="+mn-lt"/>
                <a:cs typeface="+mn-lt"/>
              </a:rPr>
              <a:t> Server: </a:t>
            </a:r>
            <a:r>
              <a:rPr lang="en-US" sz="2400">
                <a:latin typeface="Arial"/>
                <a:ea typeface="+mn-lt"/>
                <a:cs typeface="+mn-lt"/>
              </a:rPr>
              <a:t>Trang </a:t>
            </a:r>
            <a:r>
              <a:rPr lang="en-US" sz="2400" err="1">
                <a:latin typeface="Arial"/>
                <a:ea typeface="+mn-lt"/>
                <a:cs typeface="+mn-lt"/>
              </a:rPr>
              <a:t>bị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điều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hòa</a:t>
            </a:r>
            <a:r>
              <a:rPr lang="en-US" sz="2400">
                <a:latin typeface="Arial"/>
                <a:ea typeface="+mn-lt"/>
                <a:cs typeface="+mn-lt"/>
              </a:rPr>
              <a:t> và UPS cấp điện dự </a:t>
            </a:r>
            <a:r>
              <a:rPr lang="en-US" sz="2400" err="1">
                <a:latin typeface="Arial"/>
                <a:ea typeface="+mn-lt"/>
                <a:cs typeface="+mn-lt"/>
              </a:rPr>
              <a:t>phòng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để</a:t>
            </a:r>
            <a:r>
              <a:rPr lang="en-US" sz="2400">
                <a:latin typeface="Arial"/>
                <a:ea typeface="+mn-lt"/>
                <a:cs typeface="+mn-lt"/>
              </a:rPr>
              <a:t> đề phòng trường hợp </a:t>
            </a:r>
            <a:r>
              <a:rPr lang="en-US" sz="2400" err="1">
                <a:latin typeface="Arial"/>
                <a:ea typeface="+mn-lt"/>
                <a:cs typeface="+mn-lt"/>
              </a:rPr>
              <a:t>mất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điện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đột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ngột</a:t>
            </a:r>
            <a:r>
              <a:rPr lang="en-US" sz="2400">
                <a:latin typeface="Arial"/>
                <a:ea typeface="+mn-lt"/>
                <a:cs typeface="+mn-lt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latin typeface="Arial"/>
                <a:ea typeface="+mn-lt"/>
                <a:cs typeface="+mn-lt"/>
              </a:rPr>
              <a:t> + </a:t>
            </a:r>
            <a:r>
              <a:rPr lang="en-US" sz="2400" i="1">
                <a:latin typeface="Arial"/>
                <a:ea typeface="+mn-lt"/>
                <a:cs typeface="+mn-lt"/>
              </a:rPr>
              <a:t>Wi-Fi: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Đặt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điểm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phát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sóng</a:t>
            </a:r>
            <a:r>
              <a:rPr lang="en-US" sz="2400">
                <a:latin typeface="Arial"/>
                <a:ea typeface="+mn-lt"/>
                <a:cs typeface="+mn-lt"/>
              </a:rPr>
              <a:t> Wi-Fi ở </a:t>
            </a:r>
            <a:r>
              <a:rPr lang="en-US" sz="2400" err="1">
                <a:latin typeface="Arial"/>
                <a:ea typeface="+mn-lt"/>
                <a:cs typeface="+mn-lt"/>
              </a:rPr>
              <a:t>vị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trí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trung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tâm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các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tầng</a:t>
            </a:r>
            <a:r>
              <a:rPr lang="en-US" sz="2400">
                <a:latin typeface="Arial"/>
                <a:ea typeface="+mn-lt"/>
                <a:cs typeface="+mn-lt"/>
              </a:rPr>
              <a:t>, </a:t>
            </a:r>
            <a:r>
              <a:rPr lang="en-US" sz="2400" err="1">
                <a:latin typeface="Arial"/>
                <a:ea typeface="+mn-lt"/>
                <a:cs typeface="+mn-lt"/>
              </a:rPr>
              <a:t>sử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dụng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thiết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bị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phát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sóng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mạnh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để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đảm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bảo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phủ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sóng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ổn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định</a:t>
            </a:r>
            <a:r>
              <a:rPr lang="en-US" sz="2400">
                <a:latin typeface="Arial"/>
                <a:ea typeface="+mn-lt"/>
                <a:cs typeface="+mn-lt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latin typeface="Arial"/>
                <a:ea typeface="+mn-lt"/>
                <a:cs typeface="+mn-lt"/>
              </a:rPr>
              <a:t> + </a:t>
            </a:r>
            <a:r>
              <a:rPr lang="en-US" sz="2400" i="1" err="1">
                <a:latin typeface="Arial"/>
                <a:ea typeface="+mn-lt"/>
                <a:cs typeface="+mn-lt"/>
              </a:rPr>
              <a:t>Hệ</a:t>
            </a:r>
            <a:r>
              <a:rPr lang="en-US" sz="2400" i="1">
                <a:latin typeface="Arial"/>
                <a:ea typeface="+mn-lt"/>
                <a:cs typeface="+mn-lt"/>
              </a:rPr>
              <a:t> thống cáp: </a:t>
            </a:r>
            <a:r>
              <a:rPr lang="en-US" sz="2400">
                <a:latin typeface="Arial"/>
                <a:ea typeface="+mn-lt"/>
                <a:cs typeface="+mn-lt"/>
              </a:rPr>
              <a:t>Đuợc </a:t>
            </a:r>
            <a:r>
              <a:rPr lang="en-US" sz="2400" err="1">
                <a:latin typeface="Arial"/>
                <a:ea typeface="+mn-lt"/>
                <a:cs typeface="+mn-lt"/>
              </a:rPr>
              <a:t>đi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âm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tường</a:t>
            </a:r>
            <a:r>
              <a:rPr lang="en-US" sz="2400">
                <a:latin typeface="Arial"/>
                <a:ea typeface="+mn-lt"/>
                <a:cs typeface="+mn-lt"/>
              </a:rPr>
              <a:t>, </a:t>
            </a:r>
            <a:r>
              <a:rPr lang="en-US" sz="2400" err="1">
                <a:latin typeface="Arial"/>
                <a:ea typeface="+mn-lt"/>
                <a:cs typeface="+mn-lt"/>
              </a:rPr>
              <a:t>lắp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đặt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trong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ống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luồn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dây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để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đảm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bảo</a:t>
            </a:r>
            <a:r>
              <a:rPr lang="en-US" sz="2400">
                <a:latin typeface="Arial"/>
                <a:ea typeface="+mn-lt"/>
                <a:cs typeface="+mn-lt"/>
              </a:rPr>
              <a:t> an </a:t>
            </a:r>
            <a:r>
              <a:rPr lang="en-US" sz="2400" err="1">
                <a:latin typeface="Arial"/>
                <a:ea typeface="+mn-lt"/>
                <a:cs typeface="+mn-lt"/>
              </a:rPr>
              <a:t>toàn</a:t>
            </a:r>
            <a:r>
              <a:rPr lang="en-US" sz="2400">
                <a:latin typeface="Arial"/>
                <a:ea typeface="+mn-lt"/>
                <a:cs typeface="+mn-lt"/>
              </a:rPr>
              <a:t>, </a:t>
            </a:r>
            <a:r>
              <a:rPr lang="en-US" sz="2400" err="1">
                <a:latin typeface="Arial"/>
                <a:ea typeface="+mn-lt"/>
                <a:cs typeface="+mn-lt"/>
              </a:rPr>
              <a:t>thẩm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mỹ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và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dễ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bảo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trì</a:t>
            </a:r>
            <a:r>
              <a:rPr lang="en-US" sz="2400">
                <a:latin typeface="Arial"/>
                <a:ea typeface="+mn-lt"/>
                <a:cs typeface="+mn-lt"/>
              </a:rPr>
              <a:t>.</a:t>
            </a:r>
            <a:endParaRPr lang="en-US" sz="2400">
              <a:latin typeface="Arial"/>
            </a:endParaRPr>
          </a:p>
          <a:p>
            <a:pPr algn="just">
              <a:lnSpc>
                <a:spcPct val="150000"/>
              </a:lnSpc>
            </a:pPr>
            <a:endParaRPr lang="en-US" sz="2400">
              <a:latin typeface="Arial (Body)"/>
              <a:ea typeface="Calibri"/>
              <a:cs typeface="Calibri"/>
            </a:endParaRPr>
          </a:p>
          <a:p>
            <a:pPr algn="just">
              <a:lnSpc>
                <a:spcPct val="150000"/>
              </a:lnSpc>
            </a:pPr>
            <a:endParaRPr lang="en-US" sz="2400">
              <a:latin typeface="Arial (Body)"/>
              <a:ea typeface="Calibri"/>
              <a:cs typeface="Calibri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71ACAC8-82BE-FDC8-E259-47656AEF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E0BBC2-331D-455A-8F34-6CACAAA7B272}" type="datetime1">
              <a:rPr lang="en-GB" smtClean="0"/>
              <a:pPr>
                <a:spcAft>
                  <a:spcPts val="600"/>
                </a:spcAft>
              </a:pPr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CA726-1D1F-48A1-B73E-5FEDC81B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KIẾN THỨC - KỸ NĂNG - SÁNG TẠO - HỘI NHẬP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239B7-74E7-31D4-EFEB-37392801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9DEC3-8022-5697-2307-E178AD09F91D}"/>
              </a:ext>
            </a:extLst>
          </p:cNvPr>
          <p:cNvSpPr txBox="1"/>
          <p:nvPr/>
        </p:nvSpPr>
        <p:spPr>
          <a:xfrm>
            <a:off x="-11361466" y="1720154"/>
            <a:ext cx="10476368" cy="44558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>
                <a:latin typeface="Arial (Body)"/>
                <a:ea typeface="Calibri"/>
                <a:cs typeface="Calibri"/>
              </a:rPr>
              <a:t>-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Yêu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cầu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về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kết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nối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mạng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cho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trường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đại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học</a:t>
            </a:r>
            <a:r>
              <a:rPr lang="en-US" sz="2400" b="1">
                <a:latin typeface="Arial (Body)"/>
                <a:ea typeface="Calibri"/>
                <a:cs typeface="Calibri"/>
              </a:rPr>
              <a:t> :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latin typeface="Arial"/>
                <a:ea typeface="Calibri"/>
                <a:cs typeface="Calibri"/>
              </a:rPr>
              <a:t> + </a:t>
            </a:r>
            <a:r>
              <a:rPr lang="en-US" sz="2400" i="1" err="1">
                <a:latin typeface="Arial"/>
                <a:ea typeface="+mn-lt"/>
                <a:cs typeface="+mn-lt"/>
              </a:rPr>
              <a:t>Băng</a:t>
            </a:r>
            <a:r>
              <a:rPr lang="en-US" sz="2400" i="1">
                <a:latin typeface="Arial"/>
                <a:ea typeface="+mn-lt"/>
                <a:cs typeface="+mn-lt"/>
              </a:rPr>
              <a:t> thông cho toàn trường: </a:t>
            </a:r>
            <a:r>
              <a:rPr lang="en-US" sz="2400">
                <a:latin typeface="Arial"/>
                <a:ea typeface="+mn-lt"/>
                <a:cs typeface="+mn-lt"/>
              </a:rPr>
              <a:t>Cung </a:t>
            </a:r>
            <a:r>
              <a:rPr lang="en-US" sz="2400" err="1">
                <a:latin typeface="Arial"/>
                <a:ea typeface="+mn-lt"/>
                <a:cs typeface="+mn-lt"/>
              </a:rPr>
              <a:t>cấp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băng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thông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phù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hợp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cho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cơ</a:t>
            </a:r>
            <a:r>
              <a:rPr lang="en-US" sz="2400">
                <a:latin typeface="Arial"/>
                <a:ea typeface="+mn-lt"/>
                <a:cs typeface="+mn-lt"/>
              </a:rPr>
              <a:t> sở.</a:t>
            </a:r>
            <a:endParaRPr lang="en-US" sz="2400">
              <a:latin typeface="Arial"/>
              <a:ea typeface="Calibri"/>
              <a:cs typeface="Calibri"/>
            </a:endParaRPr>
          </a:p>
          <a:p>
            <a:pPr algn="just">
              <a:lnSpc>
                <a:spcPct val="150000"/>
              </a:lnSpc>
            </a:pPr>
            <a:r>
              <a:rPr lang="en-US" sz="2400">
                <a:latin typeface="Arial"/>
                <a:ea typeface="Calibri"/>
                <a:cs typeface="Calibri"/>
              </a:rPr>
              <a:t> + </a:t>
            </a:r>
            <a:r>
              <a:rPr lang="en-US" sz="2400" i="1" err="1">
                <a:latin typeface="Arial"/>
                <a:ea typeface="+mn-lt"/>
                <a:cs typeface="+mn-lt"/>
              </a:rPr>
              <a:t>Băng</a:t>
            </a:r>
            <a:r>
              <a:rPr lang="en-US" sz="2400" i="1">
                <a:latin typeface="Arial"/>
                <a:ea typeface="+mn-lt"/>
                <a:cs typeface="+mn-lt"/>
              </a:rPr>
              <a:t> thông riêng cho Server: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Đảm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bảo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băng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thông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ổn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định</a:t>
            </a:r>
            <a:r>
              <a:rPr lang="en-US" sz="2400">
                <a:latin typeface="Arial"/>
                <a:ea typeface="+mn-lt"/>
                <a:cs typeface="+mn-lt"/>
              </a:rPr>
              <a:t>, </a:t>
            </a:r>
            <a:r>
              <a:rPr lang="en-US" sz="2400" err="1">
                <a:latin typeface="Arial"/>
                <a:ea typeface="+mn-lt"/>
                <a:cs typeface="+mn-lt"/>
              </a:rPr>
              <a:t>ưu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tiên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cao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để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phục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vụ</a:t>
            </a:r>
            <a:r>
              <a:rPr lang="en-US" sz="2400">
                <a:latin typeface="Arial"/>
                <a:ea typeface="+mn-lt"/>
                <a:cs typeface="+mn-lt"/>
              </a:rPr>
              <a:t> 15,000 hosts </a:t>
            </a:r>
            <a:r>
              <a:rPr lang="en-US" sz="2400" err="1">
                <a:latin typeface="Arial"/>
                <a:ea typeface="+mn-lt"/>
                <a:cs typeface="+mn-lt"/>
              </a:rPr>
              <a:t>truy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cập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liên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tục</a:t>
            </a:r>
            <a:r>
              <a:rPr lang="en-US" sz="2400">
                <a:latin typeface="Arial"/>
                <a:ea typeface="+mn-lt"/>
                <a:cs typeface="+mn-lt"/>
              </a:rPr>
              <a:t>. </a:t>
            </a:r>
            <a:r>
              <a:rPr lang="en-US" sz="2400" err="1">
                <a:latin typeface="Arial"/>
                <a:ea typeface="+mn-lt"/>
                <a:cs typeface="+mn-lt"/>
              </a:rPr>
              <a:t>Sử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dụng</a:t>
            </a:r>
            <a:r>
              <a:rPr lang="en-US" sz="2400">
                <a:latin typeface="Arial"/>
                <a:ea typeface="+mn-lt"/>
                <a:cs typeface="+mn-lt"/>
              </a:rPr>
              <a:t> Leased Line </a:t>
            </a:r>
            <a:r>
              <a:rPr lang="en-US" sz="2400" err="1">
                <a:latin typeface="Arial"/>
                <a:ea typeface="+mn-lt"/>
                <a:cs typeface="+mn-lt"/>
              </a:rPr>
              <a:t>với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độ</a:t>
            </a:r>
            <a:r>
              <a:rPr lang="en-US" sz="2400">
                <a:latin typeface="Arial"/>
                <a:ea typeface="+mn-lt"/>
                <a:cs typeface="+mn-lt"/>
              </a:rPr>
              <a:t> tin </a:t>
            </a:r>
            <a:r>
              <a:rPr lang="en-US" sz="2400" err="1">
                <a:latin typeface="Arial"/>
                <a:ea typeface="+mn-lt"/>
                <a:cs typeface="+mn-lt"/>
              </a:rPr>
              <a:t>cậy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và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bảo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mật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cao</a:t>
            </a:r>
            <a:r>
              <a:rPr lang="en-US" sz="2400">
                <a:latin typeface="Arial"/>
                <a:ea typeface="+mn-lt"/>
                <a:cs typeface="+mn-lt"/>
              </a:rPr>
              <a:t>.</a:t>
            </a:r>
            <a:endParaRPr lang="en-US" sz="2400">
              <a:latin typeface="Arial"/>
              <a:ea typeface="Calibri"/>
              <a:cs typeface="Calibri"/>
            </a:endParaRPr>
          </a:p>
          <a:p>
            <a:pPr algn="just">
              <a:lnSpc>
                <a:spcPct val="150000"/>
              </a:lnSpc>
            </a:pPr>
            <a:r>
              <a:rPr lang="en-US" sz="2400">
                <a:latin typeface="Arial"/>
                <a:ea typeface="Calibri"/>
                <a:cs typeface="Calibri"/>
              </a:rPr>
              <a:t> </a:t>
            </a:r>
            <a:r>
              <a:rPr lang="en-US" sz="2400" i="1">
                <a:latin typeface="Arial"/>
                <a:ea typeface="Calibri"/>
                <a:cs typeface="Calibri"/>
              </a:rPr>
              <a:t>+</a:t>
            </a:r>
            <a:r>
              <a:rPr lang="en-US" sz="2400" i="1">
                <a:latin typeface="Arial"/>
                <a:ea typeface="+mn-lt"/>
                <a:cs typeface="+mn-lt"/>
              </a:rPr>
              <a:t> </a:t>
            </a:r>
            <a:r>
              <a:rPr lang="en-US" sz="2400" i="1" err="1">
                <a:latin typeface="Arial"/>
                <a:ea typeface="+mn-lt"/>
                <a:cs typeface="+mn-lt"/>
              </a:rPr>
              <a:t>Vị</a:t>
            </a:r>
            <a:r>
              <a:rPr lang="en-US" sz="2400" i="1">
                <a:latin typeface="Arial"/>
                <a:ea typeface="+mn-lt"/>
                <a:cs typeface="+mn-lt"/>
              </a:rPr>
              <a:t> trí địa lý: </a:t>
            </a:r>
            <a:r>
              <a:rPr lang="en-US" sz="2400" err="1">
                <a:latin typeface="Arial"/>
                <a:ea typeface="+mn-lt"/>
                <a:cs typeface="+mn-lt"/>
              </a:rPr>
              <a:t>Kết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nối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các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cơ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sở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với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các</a:t>
            </a:r>
            <a:r>
              <a:rPr lang="en-US" sz="2400">
                <a:latin typeface="Arial"/>
                <a:ea typeface="+mn-lt"/>
                <a:cs typeface="+mn-lt"/>
              </a:rPr>
              <a:t> ISP </a:t>
            </a:r>
            <a:r>
              <a:rPr lang="en-US" sz="2400" err="1">
                <a:latin typeface="Arial"/>
                <a:ea typeface="+mn-lt"/>
                <a:cs typeface="+mn-lt"/>
              </a:rPr>
              <a:t>lân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cận</a:t>
            </a:r>
            <a:endParaRPr lang="en-US" sz="2400" err="1">
              <a:latin typeface="Arial"/>
              <a:ea typeface="Calibri"/>
              <a:cs typeface="Calibri"/>
            </a:endParaRPr>
          </a:p>
          <a:p>
            <a:pPr algn="just">
              <a:lnSpc>
                <a:spcPct val="150000"/>
              </a:lnSpc>
            </a:pPr>
            <a:endParaRPr lang="en-US" sz="2400">
              <a:latin typeface="Calibri"/>
              <a:ea typeface="Calibri"/>
              <a:cs typeface="Calibri"/>
            </a:endParaRPr>
          </a:p>
          <a:p>
            <a:pPr algn="just">
              <a:lnSpc>
                <a:spcPct val="150000"/>
              </a:lnSpc>
            </a:pPr>
            <a:endParaRPr lang="en-US" sz="2400">
              <a:latin typeface="Arial (Body)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1607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D06F59E-0874-9664-4EC5-93D740E23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046" y="1238692"/>
            <a:ext cx="4416650" cy="474416"/>
          </a:xfrm>
        </p:spPr>
        <p:txBody>
          <a:bodyPr>
            <a:normAutofit lnSpcReduction="10000"/>
          </a:bodyPr>
          <a:lstStyle/>
          <a:p>
            <a:r>
              <a:rPr lang="vi-VN" sz="2800"/>
              <a:t>1.</a:t>
            </a:r>
            <a:r>
              <a:rPr lang="en-US" sz="2800"/>
              <a:t>2</a:t>
            </a:r>
            <a:r>
              <a:rPr lang="vi-VN" sz="2800"/>
              <a:t> Phân tích yêu cầu.</a:t>
            </a:r>
            <a:endParaRPr 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A85B66-D25F-0A77-0CBE-5AD422555485}"/>
              </a:ext>
            </a:extLst>
          </p:cNvPr>
          <p:cNvSpPr txBox="1"/>
          <p:nvPr/>
        </p:nvSpPr>
        <p:spPr>
          <a:xfrm>
            <a:off x="749841" y="1713108"/>
            <a:ext cx="11201154" cy="44558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>
                <a:latin typeface="Arial (Body)"/>
                <a:ea typeface="Calibri"/>
                <a:cs typeface="Calibri"/>
              </a:rPr>
              <a:t>-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Yêu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cầu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về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kết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nối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mạng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cho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trường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đại</a:t>
            </a:r>
            <a:r>
              <a:rPr lang="en-US" sz="2400" b="1">
                <a:latin typeface="Arial (Body)"/>
                <a:ea typeface="Calibri"/>
                <a:cs typeface="Calibri"/>
              </a:rPr>
              <a:t> </a:t>
            </a:r>
            <a:r>
              <a:rPr lang="en-US" sz="2400" b="1" err="1">
                <a:latin typeface="Arial (Body)"/>
                <a:ea typeface="Calibri"/>
                <a:cs typeface="Calibri"/>
              </a:rPr>
              <a:t>học</a:t>
            </a:r>
            <a:r>
              <a:rPr lang="en-US" sz="2400" b="1">
                <a:latin typeface="Arial (Body)"/>
                <a:ea typeface="Calibri"/>
                <a:cs typeface="Calibri"/>
              </a:rPr>
              <a:t> :</a:t>
            </a:r>
          </a:p>
          <a:p>
            <a:pPr algn="just">
              <a:lnSpc>
                <a:spcPct val="150000"/>
              </a:lnSpc>
            </a:pPr>
            <a:r>
              <a:rPr lang="en-US" sz="2400">
                <a:latin typeface="Arial"/>
                <a:ea typeface="Calibri"/>
                <a:cs typeface="Calibri"/>
              </a:rPr>
              <a:t> + </a:t>
            </a:r>
            <a:r>
              <a:rPr lang="en-US" sz="2400" i="1" err="1">
                <a:latin typeface="Arial"/>
                <a:ea typeface="+mn-lt"/>
                <a:cs typeface="+mn-lt"/>
              </a:rPr>
              <a:t>Băng</a:t>
            </a:r>
            <a:r>
              <a:rPr lang="en-US" sz="2400" i="1">
                <a:latin typeface="Arial"/>
                <a:ea typeface="+mn-lt"/>
                <a:cs typeface="+mn-lt"/>
              </a:rPr>
              <a:t> thông cho toàn trường: </a:t>
            </a:r>
            <a:r>
              <a:rPr lang="en-US" sz="2400">
                <a:latin typeface="Arial"/>
                <a:ea typeface="+mn-lt"/>
                <a:cs typeface="+mn-lt"/>
              </a:rPr>
              <a:t>Cung </a:t>
            </a:r>
            <a:r>
              <a:rPr lang="en-US" sz="2400" err="1">
                <a:latin typeface="Arial"/>
                <a:ea typeface="+mn-lt"/>
                <a:cs typeface="+mn-lt"/>
              </a:rPr>
              <a:t>cấp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băng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thông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phù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hợp</a:t>
            </a:r>
            <a:r>
              <a:rPr lang="en-US" sz="2400">
                <a:latin typeface="Arial"/>
                <a:ea typeface="+mn-lt"/>
                <a:cs typeface="+mn-lt"/>
              </a:rPr>
              <a:t> cho từng </a:t>
            </a:r>
            <a:r>
              <a:rPr lang="en-US" sz="2400" err="1">
                <a:latin typeface="Arial"/>
                <a:ea typeface="+mn-lt"/>
                <a:cs typeface="+mn-lt"/>
              </a:rPr>
              <a:t>cơ</a:t>
            </a:r>
            <a:r>
              <a:rPr lang="en-US" sz="2400">
                <a:latin typeface="Arial"/>
                <a:ea typeface="+mn-lt"/>
                <a:cs typeface="+mn-lt"/>
              </a:rPr>
              <a:t> sở.</a:t>
            </a:r>
            <a:endParaRPr lang="en-US" sz="2400">
              <a:latin typeface="Arial"/>
              <a:ea typeface="Calibri"/>
              <a:cs typeface="Calibri"/>
            </a:endParaRPr>
          </a:p>
          <a:p>
            <a:pPr algn="just">
              <a:lnSpc>
                <a:spcPct val="150000"/>
              </a:lnSpc>
            </a:pPr>
            <a:r>
              <a:rPr lang="en-US" sz="2400">
                <a:latin typeface="Arial"/>
                <a:ea typeface="Calibri"/>
                <a:cs typeface="Calibri"/>
              </a:rPr>
              <a:t> + </a:t>
            </a:r>
            <a:r>
              <a:rPr lang="en-US" sz="2400" i="1" err="1">
                <a:latin typeface="Arial"/>
                <a:ea typeface="+mn-lt"/>
                <a:cs typeface="+mn-lt"/>
              </a:rPr>
              <a:t>Băng</a:t>
            </a:r>
            <a:r>
              <a:rPr lang="en-US" sz="2400" i="1">
                <a:latin typeface="Arial"/>
                <a:ea typeface="+mn-lt"/>
                <a:cs typeface="+mn-lt"/>
              </a:rPr>
              <a:t> thông riêng cho Server: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Đảm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bảo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băng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thông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ổn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định</a:t>
            </a:r>
            <a:r>
              <a:rPr lang="en-US" sz="2400">
                <a:latin typeface="Arial"/>
                <a:ea typeface="+mn-lt"/>
                <a:cs typeface="+mn-lt"/>
              </a:rPr>
              <a:t>, độ ưu </a:t>
            </a:r>
            <a:r>
              <a:rPr lang="en-US" sz="2400" err="1">
                <a:latin typeface="Arial"/>
                <a:ea typeface="+mn-lt"/>
                <a:cs typeface="+mn-lt"/>
              </a:rPr>
              <a:t>tiên</a:t>
            </a:r>
            <a:r>
              <a:rPr lang="en-US" sz="2400">
                <a:latin typeface="Arial"/>
                <a:ea typeface="+mn-lt"/>
                <a:cs typeface="+mn-lt"/>
              </a:rPr>
              <a:t> cao, </a:t>
            </a:r>
            <a:r>
              <a:rPr lang="en-US" sz="2400" err="1">
                <a:latin typeface="Arial"/>
                <a:ea typeface="+mn-lt"/>
                <a:cs typeface="+mn-lt"/>
              </a:rPr>
              <a:t>để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phục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vụ</a:t>
            </a:r>
            <a:r>
              <a:rPr lang="en-US" sz="2400">
                <a:latin typeface="Arial"/>
                <a:ea typeface="+mn-lt"/>
                <a:cs typeface="+mn-lt"/>
              </a:rPr>
              <a:t> 15,000 hosts </a:t>
            </a:r>
            <a:r>
              <a:rPr lang="en-US" sz="2400" err="1">
                <a:latin typeface="Arial"/>
                <a:ea typeface="+mn-lt"/>
                <a:cs typeface="+mn-lt"/>
              </a:rPr>
              <a:t>truy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cập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liên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tục</a:t>
            </a:r>
            <a:r>
              <a:rPr lang="en-US" sz="2400">
                <a:latin typeface="Arial"/>
                <a:ea typeface="+mn-lt"/>
                <a:cs typeface="+mn-lt"/>
              </a:rPr>
              <a:t>. </a:t>
            </a:r>
            <a:r>
              <a:rPr lang="en-US" sz="2400" err="1">
                <a:latin typeface="Arial"/>
                <a:ea typeface="+mn-lt"/>
                <a:cs typeface="+mn-lt"/>
              </a:rPr>
              <a:t>Sử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dụng</a:t>
            </a:r>
            <a:r>
              <a:rPr lang="en-US" sz="2400">
                <a:latin typeface="Arial"/>
                <a:ea typeface="+mn-lt"/>
                <a:cs typeface="+mn-lt"/>
              </a:rPr>
              <a:t> Leased Line </a:t>
            </a:r>
            <a:r>
              <a:rPr lang="en-US" sz="2400" err="1">
                <a:latin typeface="Arial"/>
                <a:ea typeface="+mn-lt"/>
                <a:cs typeface="+mn-lt"/>
              </a:rPr>
              <a:t>với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độ</a:t>
            </a:r>
            <a:r>
              <a:rPr lang="en-US" sz="2400">
                <a:latin typeface="Arial"/>
                <a:ea typeface="+mn-lt"/>
                <a:cs typeface="+mn-lt"/>
              </a:rPr>
              <a:t> tin </a:t>
            </a:r>
            <a:r>
              <a:rPr lang="en-US" sz="2400" err="1">
                <a:latin typeface="Arial"/>
                <a:ea typeface="+mn-lt"/>
                <a:cs typeface="+mn-lt"/>
              </a:rPr>
              <a:t>cậy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và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bảo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mật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cao</a:t>
            </a:r>
            <a:r>
              <a:rPr lang="en-US" sz="2400">
                <a:latin typeface="Arial"/>
                <a:ea typeface="+mn-lt"/>
                <a:cs typeface="+mn-lt"/>
              </a:rPr>
              <a:t>.</a:t>
            </a:r>
            <a:endParaRPr lang="en-US" sz="2400">
              <a:latin typeface="Arial"/>
              <a:ea typeface="Calibri"/>
              <a:cs typeface="Calibri"/>
            </a:endParaRPr>
          </a:p>
          <a:p>
            <a:pPr algn="just">
              <a:lnSpc>
                <a:spcPct val="150000"/>
              </a:lnSpc>
            </a:pPr>
            <a:r>
              <a:rPr lang="en-US" sz="2400">
                <a:latin typeface="Arial"/>
                <a:ea typeface="Calibri"/>
                <a:cs typeface="Calibri"/>
              </a:rPr>
              <a:t> </a:t>
            </a:r>
            <a:r>
              <a:rPr lang="en-US" sz="2400" i="1">
                <a:latin typeface="Arial"/>
                <a:ea typeface="Calibri"/>
                <a:cs typeface="Calibri"/>
              </a:rPr>
              <a:t>+</a:t>
            </a:r>
            <a:r>
              <a:rPr lang="en-US" sz="2400" i="1">
                <a:latin typeface="Arial"/>
                <a:ea typeface="+mn-lt"/>
                <a:cs typeface="+mn-lt"/>
              </a:rPr>
              <a:t> </a:t>
            </a:r>
            <a:r>
              <a:rPr lang="en-US" sz="2400" i="1" err="1">
                <a:latin typeface="Arial"/>
                <a:ea typeface="+mn-lt"/>
                <a:cs typeface="+mn-lt"/>
              </a:rPr>
              <a:t>Vị</a:t>
            </a:r>
            <a:r>
              <a:rPr lang="en-US" sz="2400" i="1">
                <a:latin typeface="Arial"/>
                <a:ea typeface="+mn-lt"/>
                <a:cs typeface="+mn-lt"/>
              </a:rPr>
              <a:t> trí địa lý: </a:t>
            </a:r>
            <a:r>
              <a:rPr lang="en-US" sz="2400" err="1">
                <a:latin typeface="Arial"/>
                <a:ea typeface="+mn-lt"/>
                <a:cs typeface="+mn-lt"/>
              </a:rPr>
              <a:t>Kết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nối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các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cơ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sở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với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các</a:t>
            </a:r>
            <a:r>
              <a:rPr lang="en-US" sz="2400">
                <a:latin typeface="Arial"/>
                <a:ea typeface="+mn-lt"/>
                <a:cs typeface="+mn-lt"/>
              </a:rPr>
              <a:t> ISP </a:t>
            </a:r>
            <a:r>
              <a:rPr lang="en-US" sz="2400" err="1">
                <a:latin typeface="Arial"/>
                <a:ea typeface="+mn-lt"/>
                <a:cs typeface="+mn-lt"/>
              </a:rPr>
              <a:t>lân</a:t>
            </a:r>
            <a:r>
              <a:rPr lang="en-US" sz="2400">
                <a:latin typeface="Arial"/>
                <a:ea typeface="+mn-lt"/>
                <a:cs typeface="+mn-lt"/>
              </a:rPr>
              <a:t> </a:t>
            </a:r>
            <a:r>
              <a:rPr lang="en-US" sz="2400" err="1">
                <a:latin typeface="Arial"/>
                <a:ea typeface="+mn-lt"/>
                <a:cs typeface="+mn-lt"/>
              </a:rPr>
              <a:t>cận</a:t>
            </a:r>
            <a:endParaRPr lang="en-US" sz="2400" err="1">
              <a:latin typeface="Arial"/>
              <a:ea typeface="Calibri"/>
              <a:cs typeface="Calibri"/>
            </a:endParaRPr>
          </a:p>
          <a:p>
            <a:pPr algn="just">
              <a:lnSpc>
                <a:spcPct val="150000"/>
              </a:lnSpc>
            </a:pPr>
            <a:endParaRPr lang="en-US" sz="2400">
              <a:latin typeface="Calibri"/>
              <a:ea typeface="Calibri"/>
              <a:cs typeface="Calibri"/>
            </a:endParaRPr>
          </a:p>
          <a:p>
            <a:pPr algn="just">
              <a:lnSpc>
                <a:spcPct val="150000"/>
              </a:lnSpc>
            </a:pPr>
            <a:endParaRPr lang="en-US" sz="2400">
              <a:latin typeface="Arial (Body)"/>
              <a:ea typeface="Calibri"/>
              <a:cs typeface="Calibri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71ACAC8-82BE-FDC8-E259-47656AEF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E0BBC2-331D-455A-8F34-6CACAAA7B272}" type="datetime1">
              <a:rPr lang="en-GB" smtClean="0"/>
              <a:pPr>
                <a:spcAft>
                  <a:spcPts val="600"/>
                </a:spcAft>
              </a:pPr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CA726-1D1F-48A1-B73E-5FEDC81B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KIẾN THỨC - KỸ NĂNG - SÁNG TẠO - HỘI NHẬP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239B7-74E7-31D4-EFEB-37392801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89EA0-6529-0E66-0356-7DA464EC4F08}"/>
              </a:ext>
            </a:extLst>
          </p:cNvPr>
          <p:cNvSpPr txBox="1"/>
          <p:nvPr/>
        </p:nvSpPr>
        <p:spPr>
          <a:xfrm>
            <a:off x="-11488186" y="2099262"/>
            <a:ext cx="10502987" cy="27938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2400" b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Yêu </a:t>
            </a:r>
            <a:r>
              <a:rPr lang="en-US" sz="2400" b="1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cầu</a:t>
            </a:r>
            <a:r>
              <a:rPr lang="en-US" sz="2400" b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400" b="1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về</a:t>
            </a:r>
            <a:r>
              <a:rPr lang="en-US" sz="2400" b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an </a:t>
            </a:r>
            <a:r>
              <a:rPr lang="en-US" sz="2400" b="1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ninh</a:t>
            </a:r>
            <a:r>
              <a:rPr lang="en-US" sz="2400" b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400" b="1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và</a:t>
            </a:r>
            <a:r>
              <a:rPr lang="en-US" sz="2400" b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an </a:t>
            </a:r>
            <a:r>
              <a:rPr lang="en-US" sz="2400" b="1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toàn</a:t>
            </a:r>
            <a:r>
              <a:rPr lang="en-US" sz="2400" b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mạng:</a:t>
            </a:r>
          </a:p>
          <a:p>
            <a:pPr algn="just">
              <a:lnSpc>
                <a:spcPct val="150000"/>
              </a:lnSpc>
            </a:pPr>
            <a:r>
              <a:rPr lang="en-US" sz="2400" b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	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+ </a:t>
            </a:r>
            <a:r>
              <a:rPr lang="en-US" sz="2400" i="1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Tường</a:t>
            </a:r>
            <a:r>
              <a:rPr lang="en-US" sz="2400" i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lửa &amp; IPS: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Ngăn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truy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cập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trái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phép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,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phát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hiện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và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ngăn chặn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tấn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công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mạng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  <a:endParaRPr lang="en-US" sz="240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  	+ </a:t>
            </a:r>
            <a:r>
              <a:rPr lang="en-US" sz="2400" i="1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Giám</a:t>
            </a:r>
            <a:r>
              <a:rPr lang="en-US" sz="2400" i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sát thiết bị: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Chống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virus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và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quản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lý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thiết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bị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di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động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  <a:endParaRPr lang="en-US" sz="240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  	+ </a:t>
            </a:r>
            <a:r>
              <a:rPr lang="en-US" sz="2400" i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Lưu trữ nhật ký: 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Theo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dõi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và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phát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hiện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hành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vi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bất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thường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212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D06F59E-0874-9664-4EC5-93D740E23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526" y="1245739"/>
            <a:ext cx="4416650" cy="474416"/>
          </a:xfrm>
        </p:spPr>
        <p:txBody>
          <a:bodyPr>
            <a:normAutofit lnSpcReduction="10000"/>
          </a:bodyPr>
          <a:lstStyle/>
          <a:p>
            <a:r>
              <a:rPr lang="vi-VN" sz="2800"/>
              <a:t>1.</a:t>
            </a:r>
            <a:r>
              <a:rPr lang="en-US" sz="2800"/>
              <a:t>2</a:t>
            </a:r>
            <a:r>
              <a:rPr lang="vi-VN" sz="2800"/>
              <a:t> Phân tích yêu cầu.</a:t>
            </a:r>
            <a:endParaRPr 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A85B66-D25F-0A77-0CBE-5AD422555485}"/>
              </a:ext>
            </a:extLst>
          </p:cNvPr>
          <p:cNvSpPr txBox="1"/>
          <p:nvPr/>
        </p:nvSpPr>
        <p:spPr>
          <a:xfrm>
            <a:off x="844506" y="2099262"/>
            <a:ext cx="10502987" cy="27938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2400" b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Yêu </a:t>
            </a:r>
            <a:r>
              <a:rPr lang="en-US" sz="2400" b="1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cầu</a:t>
            </a:r>
            <a:r>
              <a:rPr lang="en-US" sz="2400" b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400" b="1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về</a:t>
            </a:r>
            <a:r>
              <a:rPr lang="en-US" sz="2400" b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an </a:t>
            </a:r>
            <a:r>
              <a:rPr lang="en-US" sz="2400" b="1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ninh</a:t>
            </a:r>
            <a:r>
              <a:rPr lang="en-US" sz="2400" b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400" b="1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và</a:t>
            </a:r>
            <a:r>
              <a:rPr lang="en-US" sz="2400" b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an </a:t>
            </a:r>
            <a:r>
              <a:rPr lang="en-US" sz="2400" b="1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toàn</a:t>
            </a:r>
            <a:r>
              <a:rPr lang="en-US" sz="2400" b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mạng:</a:t>
            </a:r>
          </a:p>
          <a:p>
            <a:pPr algn="just">
              <a:lnSpc>
                <a:spcPct val="150000"/>
              </a:lnSpc>
            </a:pPr>
            <a:r>
              <a:rPr lang="en-US" sz="2400" b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	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+ </a:t>
            </a:r>
            <a:r>
              <a:rPr lang="en-US" sz="2400" i="1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Tường</a:t>
            </a:r>
            <a:r>
              <a:rPr lang="en-US" sz="2400" i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lửa &amp; IPS: 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Ngăn chặn các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truy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cập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trái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phép;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phát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hiện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và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ngăn chặn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tấn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công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mạng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  <a:endParaRPr lang="en-US" sz="240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  	+ </a:t>
            </a:r>
            <a:r>
              <a:rPr lang="en-US" sz="2400" i="1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Giám</a:t>
            </a:r>
            <a:r>
              <a:rPr lang="en-US" sz="2400" i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sát thiết bị: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Chống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virus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và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quản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lý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thiết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bị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di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động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  <a:endParaRPr lang="en-US" sz="240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  	+ </a:t>
            </a:r>
            <a:r>
              <a:rPr lang="en-US" sz="2400" i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Lưu trữ nhật ký: 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Theo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dõi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và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phát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hiện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hành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vi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bất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thường</a:t>
            </a:r>
            <a:r>
              <a:rPr lang="en-US" sz="2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71ACAC8-82BE-FDC8-E259-47656AEF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E0BBC2-331D-455A-8F34-6CACAAA7B272}" type="datetime1">
              <a:rPr lang="en-GB" smtClean="0"/>
              <a:pPr>
                <a:spcAft>
                  <a:spcPts val="600"/>
                </a:spcAft>
              </a:pPr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CA726-1D1F-48A1-B73E-5FEDC81B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KIẾN THỨC - KỸ NĂNG - SÁNG TẠO - HỘI NHẬP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239B7-74E7-31D4-EFEB-37392801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861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D06F59E-0874-9664-4EC5-93D740E23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270656"/>
            <a:ext cx="4416650" cy="474416"/>
          </a:xfrm>
        </p:spPr>
        <p:txBody>
          <a:bodyPr>
            <a:normAutofit lnSpcReduction="10000"/>
          </a:bodyPr>
          <a:lstStyle/>
          <a:p>
            <a:r>
              <a:rPr lang="vi-VN" sz="2800"/>
              <a:t>1.</a:t>
            </a:r>
            <a:r>
              <a:rPr lang="en-US" sz="2800"/>
              <a:t>2</a:t>
            </a:r>
            <a:r>
              <a:rPr lang="vi-VN" sz="2800"/>
              <a:t> Phân tích yêu cầu.</a:t>
            </a:r>
            <a:endParaRPr lang="en-US" sz="2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A85B66-D25F-0A77-0CBE-5AD422555485}"/>
              </a:ext>
            </a:extLst>
          </p:cNvPr>
          <p:cNvSpPr txBox="1"/>
          <p:nvPr/>
        </p:nvSpPr>
        <p:spPr>
          <a:xfrm>
            <a:off x="1456431" y="2758946"/>
            <a:ext cx="699160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- 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Yêu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cầu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về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kỹ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thuật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&amp; 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quản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trị 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giám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sát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.</a:t>
            </a:r>
          </a:p>
          <a:p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- 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Yêu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cầu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về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ứng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dụng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.</a:t>
            </a:r>
          </a:p>
          <a:p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- 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Yêu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cầu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về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chính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sách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.</a:t>
            </a:r>
          </a:p>
          <a:p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- 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Yêu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cầu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về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nhân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sự</a:t>
            </a:r>
            <a:r>
              <a:rPr lang="en-US" sz="240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71ACAC8-82BE-FDC8-E259-47656AEF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E0BBC2-331D-455A-8F34-6CACAAA7B272}" type="datetime1">
              <a:rPr lang="en-GB" smtClean="0"/>
              <a:pPr>
                <a:spcAft>
                  <a:spcPts val="600"/>
                </a:spcAft>
              </a:pPr>
              <a:t>12/11/2024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CA726-1D1F-48A1-B73E-5FEDC81B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KIẾN THỨC - KỸ NĂNG - SÁNG TẠO - HỘI NHẬP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239B7-74E7-31D4-EFEB-37392801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3D6EC1-CEF0-44B9-AC69-1554EEB371D5}" type="slidenum">
              <a:rPr lang="en-GB" smtClean="0"/>
              <a:pPr>
                <a:spcAft>
                  <a:spcPts val="600"/>
                </a:spcAft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657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TH-Slide-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H-Slide-Theme" id="{2763F190-FCB6-4FC7-BA38-A1E39173AA87}" vid="{E1D9DFA4-F8AD-4E2F-9982-D367BC00A6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9F6382EF9FF94F99E40B5B74E70847" ma:contentTypeVersion="6" ma:contentTypeDescription="Create a new document." ma:contentTypeScope="" ma:versionID="bfaedefad457e99cc4efcfe843154015">
  <xsd:schema xmlns:xsd="http://www.w3.org/2001/XMLSchema" xmlns:xs="http://www.w3.org/2001/XMLSchema" xmlns:p="http://schemas.microsoft.com/office/2006/metadata/properties" xmlns:ns3="cfba9cc3-bbe5-4378-ad2e-a4216495469b" targetNamespace="http://schemas.microsoft.com/office/2006/metadata/properties" ma:root="true" ma:fieldsID="cb44ffe8a3773d339eeff2b229997bc4" ns3:_="">
    <xsd:import namespace="cfba9cc3-bbe5-4378-ad2e-a4216495469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a9cc3-bbe5-4378-ad2e-a4216495469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fba9cc3-bbe5-4378-ad2e-a4216495469b" xsi:nil="true"/>
  </documentManagement>
</p:properties>
</file>

<file path=customXml/itemProps1.xml><?xml version="1.0" encoding="utf-8"?>
<ds:datastoreItem xmlns:ds="http://schemas.openxmlformats.org/officeDocument/2006/customXml" ds:itemID="{3A6DA668-1436-4564-96CA-224B9F8BE7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12ABB7-7DD0-4098-97E7-76806219ABE8}">
  <ds:schemaRefs>
    <ds:schemaRef ds:uri="cfba9cc3-bbe5-4378-ad2e-a421649546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2283664-2800-46CD-AB55-AFE3F02BDAEA}">
  <ds:schemaRefs>
    <ds:schemaRef ds:uri="cfba9cc3-bbe5-4378-ad2e-a4216495469b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UTH-Slide-Theme</Template>
  <TotalTime>15</TotalTime>
  <Words>3363</Words>
  <Application>Microsoft Office PowerPoint</Application>
  <PresentationFormat>Widescreen</PresentationFormat>
  <Paragraphs>436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Aptos</vt:lpstr>
      <vt:lpstr>Arial</vt:lpstr>
      <vt:lpstr>Arial (Body)</vt:lpstr>
      <vt:lpstr>Calibri</vt:lpstr>
      <vt:lpstr>Segoe UI Black</vt:lpstr>
      <vt:lpstr>Symbol</vt:lpstr>
      <vt:lpstr>Times New Roman</vt:lpstr>
      <vt:lpstr>Wingdings</vt:lpstr>
      <vt:lpstr>UTH-Slide-Theme</vt:lpstr>
      <vt:lpstr>THIẾT KẾ MẠNG  CHO 3 CƠ SỞ - TRƯỜNG ĐẠI HỌC GIAO THÔNG VẬN TẢI TP.HCM</vt:lpstr>
      <vt:lpstr>KHẢO SÁT CƠ SỞ VẬT CHẤT Ở  3 CƠ SỞ TRƯỜNG ĐẠI HỌC GTVT TP.HCM VÀ PHÂN TÍCH YÊU CẦU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THIẾT KẾ MẠNG LOGIC VÀ CHIA VLAN</vt:lpstr>
      <vt:lpstr>2. Thiết kế logic và VLAN tổng quan 3 cơ sở.</vt:lpstr>
      <vt:lpstr>2.1 Thiết kế logic và VLAN tổng quan cơ sở 1.</vt:lpstr>
      <vt:lpstr>2.1 Thiết kế logic tòa A cơ sở 1.</vt:lpstr>
      <vt:lpstr>2.2 Thiết kế logic và VLAN tổng quan cơ sở 2.</vt:lpstr>
      <vt:lpstr>2.2 Thiết kế logic tòa P cơ sở 2.</vt:lpstr>
      <vt:lpstr>2.3 Thiết kế logic và VLAN tổng quan cơ sở 3.</vt:lpstr>
      <vt:lpstr>2.3 Thiết kế logic tòa H cơ sở 3.</vt:lpstr>
      <vt:lpstr>THIẾT KẾ MẠNG VẬT LÝ</vt:lpstr>
      <vt:lpstr>3.1 Thiết kế vật lý tổng quan cơ sở 1.</vt:lpstr>
      <vt:lpstr>3.2 Thiết kế vật lý tổng quan cơ sở 2.</vt:lpstr>
      <vt:lpstr>3.3 Thiết kế vật lý tổng quan cơ sở 3.</vt:lpstr>
      <vt:lpstr>TÍNH TOÁN CHI PHÍ THIẾT BỊ, DÂY DẪN VÀ THI CÔNG</vt:lpstr>
      <vt:lpstr>4. Bảng thống kê giá thành (thiết bị &amp; dây dẫn)</vt:lpstr>
      <vt:lpstr>4. Bảng thống kê giá thành (thiết bị)</vt:lpstr>
      <vt:lpstr>4. Bảng thống kê giá thành (quản trị mạng &amp; thuê mạng)</vt:lpstr>
      <vt:lpstr>4. Bảng thống kê giá thành (nhân công &amp; thi công)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22H1120046-Nguyễn Lê Hiếu Nhi CN22CLCB</dc:creator>
  <cp:lastModifiedBy>Huỳnh Nguyễn Quốc Bảo-CN22CLCA</cp:lastModifiedBy>
  <cp:revision>8</cp:revision>
  <dcterms:created xsi:type="dcterms:W3CDTF">2024-11-05T15:27:15Z</dcterms:created>
  <dcterms:modified xsi:type="dcterms:W3CDTF">2024-11-12T07:12:46Z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0x010100289F6382EF9FF94F99E40B5B74E70847</vt:lpwstr>
  </property>
</Properties>
</file>